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77" r:id="rId3"/>
    <p:sldId id="278" r:id="rId4"/>
    <p:sldId id="289" r:id="rId5"/>
    <p:sldId id="290" r:id="rId6"/>
    <p:sldId id="279" r:id="rId7"/>
    <p:sldId id="280" r:id="rId8"/>
    <p:sldId id="282" r:id="rId9"/>
    <p:sldId id="281" r:id="rId10"/>
    <p:sldId id="283" r:id="rId11"/>
    <p:sldId id="304" r:id="rId12"/>
    <p:sldId id="284" r:id="rId13"/>
    <p:sldId id="288" r:id="rId14"/>
    <p:sldId id="285" r:id="rId15"/>
    <p:sldId id="300" r:id="rId16"/>
    <p:sldId id="291" r:id="rId17"/>
    <p:sldId id="295" r:id="rId18"/>
    <p:sldId id="296" r:id="rId19"/>
    <p:sldId id="297" r:id="rId20"/>
    <p:sldId id="298" r:id="rId21"/>
    <p:sldId id="301" r:id="rId22"/>
    <p:sldId id="302" r:id="rId23"/>
    <p:sldId id="287" r:id="rId24"/>
    <p:sldId id="293" r:id="rId25"/>
    <p:sldId id="292" r:id="rId26"/>
    <p:sldId id="294" r:id="rId27"/>
    <p:sldId id="299" r:id="rId28"/>
    <p:sldId id="303" r:id="rId29"/>
    <p:sldId id="286" r:id="rId30"/>
    <p:sldId id="305" r:id="rId31"/>
    <p:sldId id="306" r:id="rId32"/>
    <p:sldId id="275" r:id="rId33"/>
    <p:sldId id="276" r:id="rId34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4"/>
  </p:normalViewPr>
  <p:slideViewPr>
    <p:cSldViewPr snapToGrid="0" snapToObjects="1">
      <p:cViewPr>
        <p:scale>
          <a:sx n="90" d="100"/>
          <a:sy n="90" d="100"/>
        </p:scale>
        <p:origin x="-91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A1E633-2F08-144B-9F1D-E8EC6B9211B9}" type="datetimeFigureOut">
              <a:rPr lang="it-IT" smtClean="0"/>
              <a:t>29/10/2019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64EE3D-7B6E-DE4E-9142-B4972D1EC5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82475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C2F95-661B-C441-B322-8EE8BBF361E4}" type="datetimeFigureOut">
              <a:rPr lang="it-IT" smtClean="0"/>
              <a:t>29/10/2019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3C3523-305B-7F44-8CEC-6908DFC7F4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27972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3C3523-305B-7F44-8CEC-6908DFC7F437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4146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44FBA2-8C52-5545-9DCF-DA4D9F6CB3D9}" type="slidenum">
              <a:rPr lang="it-IT" smtClean="0"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741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14CEA-D35C-4B4A-848C-7B99EB90F6F9}" type="datetime1">
              <a:rPr lang="it-IT" smtClean="0"/>
              <a:t>29/10/2019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Caso - CDSM ricerca - Parma - 2019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1DF2-4424-4D40-B980-3BA1B377C7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1985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72D1-C1BC-3D4A-8C37-46C8836A7D38}" type="datetime1">
              <a:rPr lang="it-IT" smtClean="0"/>
              <a:t>29/10/2019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Caso - CDSM ricerca - Parma - 2019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1DF2-4424-4D40-B980-3BA1B377C7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3469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4A390-ADA3-5544-B6B9-55C9AFF7B912}" type="datetime1">
              <a:rPr lang="it-IT" smtClean="0"/>
              <a:t>29/10/2019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Caso - CDSM ricerca - Parma - 2019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1DF2-4424-4D40-B980-3BA1B377C7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8115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8223F-58C6-824C-BB2C-757C3FF337C4}" type="datetime1">
              <a:rPr lang="it-IT" smtClean="0"/>
              <a:t>29/10/2019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Caso - CDSM ricerca - Parma - 2019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1DF2-4424-4D40-B980-3BA1B377C7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5151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9E64A-37F6-D445-B34C-736F92A9034F}" type="datetime1">
              <a:rPr lang="it-IT" smtClean="0"/>
              <a:t>29/10/2019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Caso - CDSM ricerca - Parma - 2019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1DF2-4424-4D40-B980-3BA1B377C7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2379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14AD0-DCE3-BE4B-93E3-1AD221CCB90D}" type="datetime1">
              <a:rPr lang="it-IT" smtClean="0"/>
              <a:t>29/10/2019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Caso - CDSM ricerca - Parma - 2019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1DF2-4424-4D40-B980-3BA1B377C7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0893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253AC-E4C3-D04B-9631-4047BF772337}" type="datetime1">
              <a:rPr lang="it-IT" smtClean="0"/>
              <a:t>29/10/2019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Caso - CDSM ricerca - Parma - 2019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1DF2-4424-4D40-B980-3BA1B377C7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6890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791E3-71D3-3446-8B86-57B3B0D6AC5B}" type="datetime1">
              <a:rPr lang="it-IT" smtClean="0"/>
              <a:t>29/10/2019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Caso - CDSM ricerca - Parma - 2019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1DF2-4424-4D40-B980-3BA1B377C7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47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BB315-A2F5-2547-948A-95C2E5263D9F}" type="datetime1">
              <a:rPr lang="it-IT" smtClean="0"/>
              <a:t>29/10/2019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Caso - CDSM ricerca - Parma - 2019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1DF2-4424-4D40-B980-3BA1B377C7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3970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BB2D-9090-7940-8255-757EF3055940}" type="datetime1">
              <a:rPr lang="it-IT" smtClean="0"/>
              <a:t>29/10/2019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Caso - CDSM ricerca - Parma - 2019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1DF2-4424-4D40-B980-3BA1B377C7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9285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0CD9E-F666-8649-893E-E1299E24150D}" type="datetime1">
              <a:rPr lang="it-IT" smtClean="0"/>
              <a:t>29/10/2019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Caso - CDSM ricerca - Parma - 2019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1DF2-4424-4D40-B980-3BA1B377C7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7996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A0C57-7C64-6C4E-BA68-1CF1F0EF8681}" type="datetime1">
              <a:rPr lang="it-IT" smtClean="0"/>
              <a:t>29/10/2019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Caso - CDSM ricerca - Parma - 2019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11DF2-4424-4D40-B980-3BA1B377C7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2585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10.2139/ssrn.3278901" TargetMode="External"/><Relationship Id="rId2" Type="http://schemas.openxmlformats.org/officeDocument/2006/relationships/hyperlink" Target="https://ssrn.com/abstract=327890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apers.ssrn.com/sol3/papers.cfm?abstract_id=3367219" TargetMode="External"/><Relationship Id="rId5" Type="http://schemas.openxmlformats.org/officeDocument/2006/relationships/hyperlink" Target="https://archiviomarini.sp.unipi.it/826/" TargetMode="External"/><Relationship Id="rId4" Type="http://schemas.openxmlformats.org/officeDocument/2006/relationships/hyperlink" Target="http://copyrightblog.kluweriplaw.com/2019/07/24/the-new-copyright-directive-text-and-data-mining-articles-3-and-4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ired.com/2008/06/pb-theory/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reate.ac.uk/artificial-intelligence-machine-learning-and-eu-copyright-law-who-owns-ai/" TargetMode="External"/><Relationship Id="rId2" Type="http://schemas.openxmlformats.org/officeDocument/2006/relationships/hyperlink" Target="https://btfp.sp.unipi.it/dida/kant_7/ar01s06.x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tfp.sp.unipi.it/dida/kant_7/ar01s07.xhtml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wtech.jus.unitn.it/index.php/people/roberto-caso" TargetMode="External"/><Relationship Id="rId2" Type="http://schemas.openxmlformats.org/officeDocument/2006/relationships/hyperlink" Target="mailto:roberto.caso@unitn.i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robertocaso.it/" TargetMode="External"/><Relationship Id="rId4" Type="http://schemas.openxmlformats.org/officeDocument/2006/relationships/hyperlink" Target="http://www5.unitn.it/People/it/Web/Persona/PER0000633#INFO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4.0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339616"/>
            <a:ext cx="7772400" cy="3024789"/>
          </a:xfrm>
        </p:spPr>
        <p:txBody>
          <a:bodyPr>
            <a:normAutofit fontScale="90000"/>
          </a:bodyPr>
          <a:lstStyle/>
          <a:p>
            <a:r>
              <a:rPr lang="it-IT" dirty="0"/>
              <a:t>Intelligenza artificiale, utilizzazioni libere per esigenze di ricerca e nuova Direttiva Copyright </a:t>
            </a:r>
            <a:br>
              <a:rPr lang="it-IT" dirty="0"/>
            </a:br>
            <a:r>
              <a:rPr lang="it-IT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Università di Parma 25.10.2019 </a:t>
            </a:r>
            <a:endParaRPr lang="it-IT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5548232"/>
            <a:ext cx="6400800" cy="1186519"/>
          </a:xfrm>
        </p:spPr>
        <p:txBody>
          <a:bodyPr>
            <a:normAutofit fontScale="55000" lnSpcReduction="20000"/>
          </a:bodyPr>
          <a:lstStyle/>
          <a:p>
            <a:r>
              <a:rPr lang="it-IT" dirty="0"/>
              <a:t>Roberto Caso</a:t>
            </a:r>
          </a:p>
          <a:p>
            <a:r>
              <a:rPr lang="it-IT" sz="2600" dirty="0"/>
              <a:t>Università di Trento</a:t>
            </a:r>
          </a:p>
          <a:p>
            <a:r>
              <a:rPr lang="it-IT" sz="2600" dirty="0"/>
              <a:t>Facoltà di Giurisprudenza</a:t>
            </a:r>
          </a:p>
          <a:p>
            <a:r>
              <a:rPr lang="it-IT" sz="2600" dirty="0"/>
              <a:t>Gruppo </a:t>
            </a:r>
            <a:r>
              <a:rPr lang="it-IT" sz="2600" dirty="0" err="1"/>
              <a:t>LawTech</a:t>
            </a:r>
            <a:endParaRPr lang="it-IT" sz="2600" dirty="0"/>
          </a:p>
          <a:p>
            <a:r>
              <a:rPr lang="it-IT" sz="2600" dirty="0"/>
              <a:t> </a:t>
            </a:r>
          </a:p>
        </p:txBody>
      </p:sp>
      <p:pic>
        <p:nvPicPr>
          <p:cNvPr id="5" name="Immagine 4" descr="2018-05-08 11.06.26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1427"/>
            <a:ext cx="9144000" cy="1138189"/>
          </a:xfrm>
          <a:prstGeom prst="rect">
            <a:avLst/>
          </a:prstGeom>
        </p:spPr>
      </p:pic>
      <p:pic>
        <p:nvPicPr>
          <p:cNvPr id="14" name="Immagine 13">
            <a:extLst>
              <a:ext uri="{FF2B5EF4-FFF2-40B4-BE49-F238E27FC236}">
                <a16:creationId xmlns:a16="http://schemas.microsoft.com/office/drawing/2014/main" xmlns="" id="{75B2F724-15C5-9E42-905C-9FE9DA370B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822"/>
            <a:ext cx="3023269" cy="1194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307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4B2E493-EF37-334E-AE3E-0A71EF375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0A34FE89-E5AF-AE48-B4D7-1A7EB3D68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9600" dirty="0"/>
              <a:t>2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5BEC19E3-B505-2C41-B0EA-8EBD33BF2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Caso - CDSM ricerca - Parma - 2019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432F5E17-A1B8-B74A-A372-8A5E36053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1DF2-4424-4D40-B980-3BA1B377C7FD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5918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47C8F29-39DC-7544-AF21-43A9049D0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Breve storia di un disastro annunciato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D270525B-DDFD-964C-B027-55EF1BF86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voce inascoltata della dottrina </a:t>
            </a:r>
          </a:p>
          <a:p>
            <a:endParaRPr lang="it-IT" dirty="0"/>
          </a:p>
          <a:p>
            <a:r>
              <a:rPr lang="it-IT" dirty="0"/>
              <a:t>L’equazione errata: + esclusiva = + innovazione (cfr. la vicenda del SGDR: Falce, 2018)</a:t>
            </a:r>
          </a:p>
          <a:p>
            <a:endParaRPr lang="it-IT" dirty="0"/>
          </a:p>
          <a:p>
            <a:r>
              <a:rPr lang="it-IT" dirty="0"/>
              <a:t>L’assenza di evidenze empiriche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3F94702B-DCCA-4446-92E1-0FE032BBE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Caso - CDSM ricerca - Parma - 2019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F0B10E32-30CB-7548-A906-B76D0E5AE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1DF2-4424-4D40-B980-3BA1B377C7FD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8111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93D97E9-7894-0E4B-91C7-3900833C9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Senftleben</a:t>
            </a:r>
            <a:r>
              <a:rPr lang="it-IT" dirty="0"/>
              <a:t> 2019</a:t>
            </a:r>
          </a:p>
        </p:txBody>
      </p:sp>
      <p:pic>
        <p:nvPicPr>
          <p:cNvPr id="7" name="Segnaposto contenuto 6">
            <a:extLst>
              <a:ext uri="{FF2B5EF4-FFF2-40B4-BE49-F238E27FC236}">
                <a16:creationId xmlns:a16="http://schemas.microsoft.com/office/drawing/2014/main" xmlns="" id="{CAC439CC-324E-384E-8248-4E0D16420F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4067" y="1600200"/>
            <a:ext cx="6055865" cy="4525963"/>
          </a:xfrm>
        </p:spPr>
      </p:pic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81EC41C8-1A02-2340-B976-2C873C15B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Caso - CDSM ricerca - Parma - 2019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8B98DE1B-5358-CC4F-BB22-1BEE8ED1B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1DF2-4424-4D40-B980-3BA1B377C7FD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79097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692E892-45D2-FD40-9D00-DE824AB0C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La direttiva DSM: un minaccioso Triangolo delle Bermuda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ADACB287-2A4F-2D4C-81E4-D9D1AF128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L’ordine privato dei contratti (la sua prevalenza sull’interesse pubblico)</a:t>
            </a:r>
          </a:p>
          <a:p>
            <a:endParaRPr lang="it-IT" dirty="0"/>
          </a:p>
          <a:p>
            <a:r>
              <a:rPr lang="it-IT" dirty="0"/>
              <a:t>La nuova responsabilità dell’ISP e le tecnologie di filtraggio</a:t>
            </a:r>
          </a:p>
          <a:p>
            <a:endParaRPr lang="it-IT" dirty="0"/>
          </a:p>
          <a:p>
            <a:r>
              <a:rPr lang="it-IT" dirty="0"/>
              <a:t>Le eccezioni (un terreno minato)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899B7C37-9F1F-3346-BD6E-E36AE902A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Caso - CDSM ricerca - Parma - 2019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6C5EAAF4-A413-A942-A073-00FF76998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1DF2-4424-4D40-B980-3BA1B377C7FD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33619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9BFB8A1-9C7C-6A46-9A02-D3D7004AB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100FB625-D6A3-8844-93D9-D4E1E82F29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9600" dirty="0"/>
              <a:t>3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CC06B58C-74C0-0B42-B787-2A4F75BBB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Caso - CDSM ricerca - Parma - 2019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9217875F-91E2-C948-95B2-8C9F4BAA3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1DF2-4424-4D40-B980-3BA1B377C7FD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98823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F6DFBE1-9049-DD4F-A65C-056F3EA62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Il «sistema» [;)] delle eccezioni sul TDM della direttiva DSM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F03A6154-BF04-384A-9F83-DB73EBC3C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Confuso e contradditorio (art. 3, 4, 7, 24 e 25)</a:t>
            </a:r>
          </a:p>
          <a:p>
            <a:r>
              <a:rPr lang="it-IT" dirty="0"/>
              <a:t>Gli art. 3 e 4 sono obbligatori per gli SM ma solo il 3 è norma imperativa</a:t>
            </a:r>
          </a:p>
          <a:p>
            <a:r>
              <a:rPr lang="it-IT" dirty="0"/>
              <a:t>Si tratta di armonizzazione minima (gli SM possono adottare o mantenere eccezioni più ampie)</a:t>
            </a:r>
          </a:p>
          <a:p>
            <a:r>
              <a:rPr lang="it-IT" dirty="0"/>
              <a:t>Eccezioni DSM sono </a:t>
            </a:r>
            <a:r>
              <a:rPr lang="it-IT" dirty="0" err="1"/>
              <a:t>lex</a:t>
            </a:r>
            <a:r>
              <a:rPr lang="it-IT" dirty="0"/>
              <a:t> </a:t>
            </a:r>
            <a:r>
              <a:rPr lang="it-IT" dirty="0" err="1"/>
              <a:t>specialis</a:t>
            </a:r>
            <a:r>
              <a:rPr lang="it-IT" dirty="0"/>
              <a:t> ma…</a:t>
            </a:r>
          </a:p>
          <a:p>
            <a:r>
              <a:rPr lang="it-IT" dirty="0"/>
              <a:t>Si applica il TST (art. 5, par. 5 dir. </a:t>
            </a:r>
            <a:r>
              <a:rPr lang="it-IT" dirty="0" err="1"/>
              <a:t>Infosoc</a:t>
            </a:r>
            <a:r>
              <a:rPr lang="it-IT" dirty="0"/>
              <a:t>), si applica in parte il par. 4 dell’art. 6 dir. </a:t>
            </a:r>
            <a:r>
              <a:rPr lang="it-IT" dirty="0" err="1"/>
              <a:t>Infosoc</a:t>
            </a:r>
            <a:r>
              <a:rPr lang="it-IT" dirty="0"/>
              <a:t> (escluso il famigerato c. 4 del par. 4)  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EC11F0F2-C2BB-8D4A-939B-78320A09E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Caso - CDSM ricerca - Parma - 2019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B04619D5-A146-F24E-BABE-2A210F4F2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1DF2-4424-4D40-B980-3BA1B377C7FD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89277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0D4C7C9-5DE5-004D-8032-581D46704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L’art. 3 dir. 790/2019 e i relativi considerando (5-17)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5C2859E0-B921-E747-8552-847D352FB9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Eccezione </a:t>
            </a:r>
            <a:r>
              <a:rPr lang="it-IT" u="sng" dirty="0"/>
              <a:t>obbligatoria</a:t>
            </a:r>
            <a:r>
              <a:rPr lang="it-IT" dirty="0"/>
              <a:t> (per gli SM) e </a:t>
            </a:r>
            <a:r>
              <a:rPr lang="it-IT" u="sng" dirty="0"/>
              <a:t>imperativa</a:t>
            </a:r>
            <a:r>
              <a:rPr lang="it-IT" dirty="0"/>
              <a:t> che incide sul diritto di riproduzione e di estrazione [non su quello di reimpiego], senza equo compenso</a:t>
            </a:r>
          </a:p>
          <a:p>
            <a:r>
              <a:rPr lang="it-IT" dirty="0"/>
              <a:t>Rende lecite da parte di </a:t>
            </a:r>
            <a:r>
              <a:rPr lang="it-IT" b="1" u="sng" dirty="0"/>
              <a:t>organismi di ricerca</a:t>
            </a:r>
            <a:r>
              <a:rPr lang="it-IT" dirty="0"/>
              <a:t> e </a:t>
            </a:r>
            <a:r>
              <a:rPr lang="it-IT" b="1" u="sng" dirty="0"/>
              <a:t>istituti di tutela del patrimonio culturale</a:t>
            </a:r>
            <a:r>
              <a:rPr lang="it-IT" dirty="0"/>
              <a:t> la riproduzione e l’estrazione di testo e dati da opere o altri materiali </a:t>
            </a:r>
            <a:r>
              <a:rPr lang="it-IT" b="1" u="sng" dirty="0"/>
              <a:t>per scopi di ricerca scientifica</a:t>
            </a:r>
          </a:p>
          <a:p>
            <a:r>
              <a:rPr lang="it-IT" dirty="0"/>
              <a:t>È un’eccezione al diritto di riproduzione su banche dati originali, al diritto di estrazione SGDR, al diritto di riproduzione generale ex art. 2 dir. </a:t>
            </a:r>
            <a:r>
              <a:rPr lang="it-IT" dirty="0" err="1"/>
              <a:t>Infosoc</a:t>
            </a:r>
            <a:r>
              <a:rPr lang="it-IT" dirty="0"/>
              <a:t>, al nuovo diritto sulle pubblicazioni di carattere giornalistico [</a:t>
            </a:r>
            <a:r>
              <a:rPr lang="it-IT" u="sng" dirty="0"/>
              <a:t>manca il riferimento alla dir. software</a:t>
            </a:r>
            <a:r>
              <a:rPr lang="it-IT" dirty="0"/>
              <a:t>]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BA090273-B631-BD42-8A94-7F5B0C1DA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Caso - CDSM ricerca - Parma - 2019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A5951E26-858A-CF40-8E6F-E62C26A4B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1DF2-4424-4D40-B980-3BA1B377C7FD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00001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1576E79-69D1-F74E-B530-7CA5B56C6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L’art. 3 dir. 790/2019 e i relativi considerando (5-17)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0B2D7494-3F55-C148-A8A5-6BEF9910E4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Le copie sono memorizzate con adeguato livello di sicurezza e possono essere conservate per scopi di ricerca scientifica</a:t>
            </a:r>
          </a:p>
          <a:p>
            <a:r>
              <a:rPr lang="it-IT" b="1" u="sng" dirty="0"/>
              <a:t>Misure di sicurezza</a:t>
            </a:r>
            <a:r>
              <a:rPr lang="it-IT" dirty="0"/>
              <a:t>: I titolari dei diritti sono autorizzati ad applicare misure atte a garantire la sicurezza e l’integrità delle reti e delle banche dati in cui sono ospitate le opere o altri materiali</a:t>
            </a:r>
          </a:p>
          <a:p>
            <a:r>
              <a:rPr lang="it-IT" dirty="0"/>
              <a:t>Le misure non vanno al di là di quanto necessario per garantire la sicurezza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101BFDEA-1CD7-6246-AAEC-981CDEF43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Caso - CDSM ricerca - Parma - 2019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3BF02588-E6A1-624B-9A95-01554A5FE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1DF2-4424-4D40-B980-3BA1B377C7FD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06882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5BD8167-932A-9E4A-A8AA-A73374DF9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3983"/>
          </a:xfrm>
        </p:spPr>
        <p:txBody>
          <a:bodyPr>
            <a:normAutofit fontScale="90000"/>
          </a:bodyPr>
          <a:lstStyle/>
          <a:p>
            <a:r>
              <a:rPr lang="it-IT" dirty="0"/>
              <a:t>I punti più critici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D056FCD7-540D-B846-9D75-E778D3EB4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3316"/>
            <a:ext cx="8229600" cy="4862847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La contraddizione di fondo tra non </a:t>
            </a:r>
            <a:r>
              <a:rPr lang="it-IT" dirty="0" err="1"/>
              <a:t>tutelabilità</a:t>
            </a:r>
            <a:r>
              <a:rPr lang="it-IT" dirty="0"/>
              <a:t> dei dati e tutela contro riproduzione ed estrazione dei dati (cfr. considerando 8 e 9), e il valore della «certezza giuridica» (cfr. </a:t>
            </a:r>
            <a:r>
              <a:rPr lang="it-IT" dirty="0" err="1"/>
              <a:t>Hugenholtz</a:t>
            </a:r>
            <a:r>
              <a:rPr lang="it-IT" dirty="0"/>
              <a:t>, 2019)</a:t>
            </a:r>
          </a:p>
          <a:p>
            <a:r>
              <a:rPr lang="it-IT" dirty="0"/>
              <a:t>La definizione di organismi di ricerca e istituti di tutela del patrimonio culturale (tagliati fuori i ricercatori indipendenti)</a:t>
            </a:r>
          </a:p>
          <a:p>
            <a:r>
              <a:rPr lang="it-IT" dirty="0"/>
              <a:t>Il requisito dell’accesso legale a opere e materiali</a:t>
            </a:r>
          </a:p>
          <a:p>
            <a:r>
              <a:rPr lang="it-IT" dirty="0"/>
              <a:t>L’interazione dell’eccezione con le misure tecnologiche di protezione (dir. 29/2001) e con le nuove (misteriose) misure di sicurezza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A117FC72-79CE-CA44-AC74-42F338780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Caso - CDSM ricerca - Parma - 2019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9FB72F00-40CC-2E43-A188-1005216AE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1DF2-4424-4D40-B980-3BA1B377C7FD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86629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AA33001-8F66-FD43-8F2A-5C73410E7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L’art. 4 dir. 790/2019 e i relativi considerando (5-17)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F01673DE-7710-5540-8F25-C6BE732FC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Eccezione obbligatoria per gli SM ma non imperativa per le parti</a:t>
            </a:r>
          </a:p>
          <a:p>
            <a:r>
              <a:rPr lang="it-IT" dirty="0"/>
              <a:t>Rende lecite la riproduzione e l’estrazione di testo e dati da opere o altri materiali</a:t>
            </a:r>
          </a:p>
          <a:p>
            <a:r>
              <a:rPr lang="it-IT" dirty="0"/>
              <a:t>È un’eccezione al diritto di riproduzione su banche dati originali e su software, al diritto di estrazione SGDR, al diritto di riproduzione generale ex art. 2 dir. </a:t>
            </a:r>
            <a:r>
              <a:rPr lang="it-IT" dirty="0" err="1"/>
              <a:t>Infosoc</a:t>
            </a:r>
            <a:r>
              <a:rPr lang="it-IT" dirty="0"/>
              <a:t>, al nuovo diritto sulle pubblicazioni di carattere giornalistico</a:t>
            </a:r>
          </a:p>
          <a:p>
            <a:r>
              <a:rPr lang="it-IT" dirty="0"/>
              <a:t>Non pregiudica l’applicazione dell’eccezione ex art. 3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F4748D44-649C-494B-AEEA-1DDA1BFEC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Caso - CDSM ricerca - Parma - 2019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C6586205-31C9-A746-8939-34F9E606A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1DF2-4424-4D40-B980-3BA1B377C7FD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6416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85AA9EB-101D-1049-86C7-A1189202F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Una missione impossibile o tremendamente breve?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7BB2EFFA-2158-4D41-BBBA-CCA5A2E6E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L’intelligenza artificiale (nella sua accezione più in voga, sostanzialmente coincidente con quella di «machine </a:t>
            </a:r>
            <a:r>
              <a:rPr lang="it-IT" dirty="0" err="1"/>
              <a:t>learning</a:t>
            </a:r>
            <a:r>
              <a:rPr lang="it-IT" dirty="0"/>
              <a:t>») concerne l’elaborazione di dati</a:t>
            </a:r>
          </a:p>
          <a:p>
            <a:endParaRPr lang="it-IT" dirty="0"/>
          </a:p>
          <a:p>
            <a:r>
              <a:rPr lang="it-IT" dirty="0"/>
              <a:t>I dati non sono oggetto del diritto d’autore (vige il principio della dicotomia idea/espressione)</a:t>
            </a:r>
          </a:p>
          <a:p>
            <a:endParaRPr lang="it-IT" dirty="0"/>
          </a:p>
          <a:p>
            <a:r>
              <a:rPr lang="it-IT" dirty="0"/>
              <a:t>La mia relazione si chiude qui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75458BBD-1D45-ED48-97E3-11DC3D3F6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Caso - CDSM ricerca - Parma - 2019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E8A200FD-E413-A449-B8D5-FDB4DC66D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1DF2-4424-4D40-B980-3BA1B377C7FD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68696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967C90A-43C3-6A42-9244-64D00C435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punti più critici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DEBDF995-3BB8-A84D-85BF-FD25620F59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potere di </a:t>
            </a:r>
            <a:r>
              <a:rPr lang="it-IT" dirty="0" err="1"/>
              <a:t>opt</a:t>
            </a:r>
            <a:r>
              <a:rPr lang="it-IT" dirty="0"/>
              <a:t>-out del titolare dell’esclusiva, non è norma imperativa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C80C2F89-61CF-C04D-A6D7-4C534C435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Caso - CDSM ricerca - Parma - 2019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A31F3F52-654B-5144-810E-5BFB9B5C8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1DF2-4424-4D40-B980-3BA1B377C7FD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8930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A9B474D-D3CC-DD4B-AC85-2AB17EDBB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Un giudizio severo e condivisibile (</a:t>
            </a:r>
            <a:r>
              <a:rPr lang="it-IT" dirty="0" err="1"/>
              <a:t>Quintais</a:t>
            </a:r>
            <a:r>
              <a:rPr lang="it-IT" dirty="0"/>
              <a:t>, 2019)</a:t>
            </a:r>
          </a:p>
        </p:txBody>
      </p:sp>
      <p:pic>
        <p:nvPicPr>
          <p:cNvPr id="7" name="Segnaposto contenuto 6">
            <a:extLst>
              <a:ext uri="{FF2B5EF4-FFF2-40B4-BE49-F238E27FC236}">
                <a16:creationId xmlns:a16="http://schemas.microsoft.com/office/drawing/2014/main" xmlns="" id="{BCB0FB71-7B81-F549-8DF2-7EA2A47893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811845"/>
            <a:ext cx="8229600" cy="2102672"/>
          </a:xfrm>
        </p:spPr>
      </p:pic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EE6BFBC2-E97D-0A4F-A7AD-14C518F6D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Caso - CDSM ricerca - Parma - 2019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9FCEDFA8-DA9B-CB42-A98A-9A2390C58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1DF2-4424-4D40-B980-3BA1B377C7FD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4932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0D9E7B0-5CB9-3F4C-BB9E-9183E7FBA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Un giudizio più duro (e altrettanto condivisibile) (</a:t>
            </a:r>
            <a:r>
              <a:rPr lang="it-IT" dirty="0" err="1"/>
              <a:t>Pievatolo</a:t>
            </a:r>
            <a:r>
              <a:rPr lang="it-IT" dirty="0"/>
              <a:t>, 2019)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4862A108-7E09-9A4E-AA5F-A370180C3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>
                <a:latin typeface="LiberationSerif"/>
              </a:rPr>
              <a:t>«Politicamente, però, è qualcosa di peggio. Quanti hanno scritto e riscritto le norme sotto dettatura, quanti le hanno sostenute per proteggere le loro rendite, quanti, pur premendo per eccezioni a favore di biblioteche, </a:t>
            </a:r>
            <a:r>
              <a:rPr lang="it-IT" dirty="0" err="1">
                <a:latin typeface="LiberationSerif"/>
              </a:rPr>
              <a:t>universita</a:t>
            </a:r>
            <a:r>
              <a:rPr lang="it-IT" dirty="0">
                <a:latin typeface="LiberationSerif"/>
              </a:rPr>
              <a:t>̀ e musei, si sono accontentati delle briciole cadute dal tavolo da gioco di monopoli vecchi e nuovi hanno un carattere comune: ciascuno di loro ha agito per il particolare, lasciando l’universale a se stesso. In un momento in cui si fa mostra di preoccuparsi per il risorgere del particolarismo violento di nazionalismi e fascismi, lo spettacolo di un legislatore europeo che abbandona la difesa delle libertà democratiche a una deputata di un partito che si chiama “pirata” e che si fa sospingere dall’una e dall’altra parte senza tentare di parlare a tutti e per tutti, non è soltanto triste: è politicamente pericoloso» [</a:t>
            </a:r>
            <a:r>
              <a:rPr lang="it-IT" dirty="0" err="1">
                <a:latin typeface="LiberationSerif"/>
              </a:rPr>
              <a:t>links</a:t>
            </a:r>
            <a:r>
              <a:rPr lang="it-IT" dirty="0">
                <a:latin typeface="LiberationSerif"/>
              </a:rPr>
              <a:t> ipertestuali omessi]. 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C680E69F-00D5-A345-965E-EE12D0DB0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Caso - CDSM ricerca - Parma - 2019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7006C306-FF1B-AF43-9146-2092F275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1DF2-4424-4D40-B980-3BA1B377C7FD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44817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DD95A7E-5F91-7748-A016-802EEF57E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28063523-6253-DD4A-B713-818D24671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9600" dirty="0"/>
              <a:t>4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425EE752-F956-B642-A9DF-D1F39A9A0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Caso - CDSM ricerca - Parma - 2019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2B6F1C77-1569-E747-B195-04A660E5E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1DF2-4424-4D40-B980-3BA1B377C7FD}" type="slidenum">
              <a:rPr lang="it-IT" smtClean="0"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61951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092DB58-DE0C-E044-AC49-AB518D175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L’opera come azione comunicativa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A159F1C3-B53F-D640-8E31-34114683C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Illuminismo e diritto d’autore (Kant): Maria Chiara </a:t>
            </a:r>
            <a:r>
              <a:rPr lang="it-IT" dirty="0" err="1"/>
              <a:t>Pievatolo</a:t>
            </a:r>
            <a:r>
              <a:rPr lang="it-IT" dirty="0"/>
              <a:t>, Abraham </a:t>
            </a:r>
            <a:r>
              <a:rPr lang="it-IT" dirty="0" err="1"/>
              <a:t>Drassinower</a:t>
            </a:r>
            <a:r>
              <a:rPr lang="it-IT" dirty="0"/>
              <a:t>, Anne </a:t>
            </a:r>
            <a:r>
              <a:rPr lang="it-IT" dirty="0" err="1"/>
              <a:t>Barron</a:t>
            </a:r>
            <a:r>
              <a:rPr lang="it-IT" dirty="0"/>
              <a:t> e altri</a:t>
            </a:r>
          </a:p>
          <a:p>
            <a:endParaRPr lang="it-IT" dirty="0"/>
          </a:p>
          <a:p>
            <a:r>
              <a:rPr lang="it-IT" dirty="0"/>
              <a:t>L’opera come azione comunicativa</a:t>
            </a:r>
          </a:p>
          <a:p>
            <a:endParaRPr lang="it-IT" dirty="0"/>
          </a:p>
          <a:p>
            <a:r>
              <a:rPr lang="it-IT" dirty="0"/>
              <a:t>Ad es., il diritto di riproduzione non copre riproduzioni che non siano finalizzate alla comunicazione tra uomini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EF193C16-C07D-4843-9F15-AFA703F55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Caso - CDSM ricerca - Parma - 2019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2E8AA5FB-1282-3E42-93F9-D23A0A498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1DF2-4424-4D40-B980-3BA1B377C7FD}" type="slidenum">
              <a:rPr lang="it-IT" smtClean="0"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42347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F924193-E197-F948-928E-4C3EED8F5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/>
              <a:t>L’illuminismo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02C9A61-8CF7-AE4B-917E-B13520F17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Uso pubblico della ragione</a:t>
            </a:r>
          </a:p>
          <a:p>
            <a:endParaRPr lang="it-IT" dirty="0"/>
          </a:p>
          <a:p>
            <a:r>
              <a:rPr lang="it-IT" dirty="0"/>
              <a:t>Uscire dalla minorità pensando da sé</a:t>
            </a:r>
          </a:p>
          <a:p>
            <a:endParaRPr lang="it-IT" dirty="0"/>
          </a:p>
          <a:p>
            <a:r>
              <a:rPr lang="it-IT" dirty="0"/>
              <a:t>L’autore come persona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3071B74A-358B-EF4F-A9F9-45554F6F8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Caso - CDSM ricerca - Parma - 2019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8D49EFA0-8335-794B-98C7-EE6B3B7FD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1DF2-4424-4D40-B980-3BA1B377C7FD}" type="slidenum">
              <a:rPr lang="it-IT" smtClean="0"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3498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6F49CBA-A5E4-D046-AEBC-5C186744E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datismo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7C2F6AD7-E260-EE4B-AA56-222CE7F511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Un nuovo paradigma scientifico nella convergenza tra biologia e informatica: l’uomo e le altre forme di vita ridotti a dati (cfr. </a:t>
            </a:r>
            <a:r>
              <a:rPr lang="it-IT" dirty="0" err="1"/>
              <a:t>Harari</a:t>
            </a:r>
            <a:r>
              <a:rPr lang="it-IT" dirty="0"/>
              <a:t> 2018)</a:t>
            </a:r>
          </a:p>
          <a:p>
            <a:endParaRPr lang="it-IT" dirty="0"/>
          </a:p>
          <a:p>
            <a:r>
              <a:rPr lang="it-IT" dirty="0"/>
              <a:t>La fine della teoria e l’estrazione automatica della conoscenza (Anderson 2008)</a:t>
            </a:r>
          </a:p>
          <a:p>
            <a:endParaRPr lang="it-IT" dirty="0"/>
          </a:p>
          <a:p>
            <a:r>
              <a:rPr lang="it-IT" dirty="0"/>
              <a:t>Finalmente dopo tanti infausti auspici… siamo davvero alla </a:t>
            </a:r>
            <a:r>
              <a:rPr lang="it-IT" b="1" u="sng" dirty="0"/>
              <a:t>morte dell’autore e del diritto d’autore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68C46FF8-2EFE-6F4B-B6F3-3D897296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Caso - CDSM ricerca - Parma - 2019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8E4DA2D4-D13C-8942-8CC3-FEAF884D2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1DF2-4424-4D40-B980-3BA1B377C7FD}" type="slidenum">
              <a:rPr lang="it-IT" smtClean="0"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22810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2ED0C52-8355-F642-9E98-B1C6D5130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73226"/>
          </a:xfrm>
        </p:spPr>
        <p:txBody>
          <a:bodyPr>
            <a:noAutofit/>
          </a:bodyPr>
          <a:lstStyle/>
          <a:p>
            <a:r>
              <a:rPr lang="it-IT" sz="2800" dirty="0"/>
              <a:t>Un’istantanea (</a:t>
            </a:r>
            <a:r>
              <a:rPr lang="it-IT" sz="2800" dirty="0" err="1"/>
              <a:t>selfie</a:t>
            </a:r>
            <a:r>
              <a:rPr lang="it-IT" sz="2800" dirty="0"/>
              <a:t>?) del legislatore europeo</a:t>
            </a:r>
            <a:br>
              <a:rPr lang="it-IT" sz="2800" dirty="0"/>
            </a:br>
            <a:r>
              <a:rPr lang="it-IT" sz="2800" dirty="0"/>
              <a:t>Tante cose da fare e così poco tempo… </a:t>
            </a:r>
            <a:r>
              <a:rPr lang="it-IT" sz="2000" dirty="0"/>
              <a:t>(Immagine di Jack Nicholson tratta dal film Batman di Tim Burton del 1989, casa di produzione Polygram </a:t>
            </a:r>
            <a:r>
              <a:rPr lang="it-IT" sz="2000" dirty="0" err="1"/>
              <a:t>Filmed</a:t>
            </a:r>
            <a:r>
              <a:rPr lang="it-IT" sz="2000" dirty="0"/>
              <a:t> Entertainment, citazione in base all’art. 70 </a:t>
            </a:r>
            <a:r>
              <a:rPr lang="it-IT" sz="2000" dirty="0" err="1"/>
              <a:t>l.d.a</a:t>
            </a:r>
            <a:r>
              <a:rPr lang="it-IT" sz="2000" dirty="0"/>
              <a:t>. e agli art. 2, 21, 33 Costituzione italiana)</a:t>
            </a:r>
          </a:p>
        </p:txBody>
      </p:sp>
      <p:pic>
        <p:nvPicPr>
          <p:cNvPr id="10" name="Segnaposto contenuto 9">
            <a:extLst>
              <a:ext uri="{FF2B5EF4-FFF2-40B4-BE49-F238E27FC236}">
                <a16:creationId xmlns:a16="http://schemas.microsoft.com/office/drawing/2014/main" xmlns="" id="{FC705ECB-AD9D-574D-B40E-AC43232073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2566" y="2178050"/>
            <a:ext cx="7018867" cy="3948113"/>
          </a:xfrm>
        </p:spPr>
      </p:pic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3054F9A1-8217-C147-BE2B-5118D92EB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Caso - CDSM ricerca - Parma - 2019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669FE930-5440-3C4D-8D36-6E8E638C9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1DF2-4424-4D40-B980-3BA1B377C7FD}" type="slidenum">
              <a:rPr lang="it-IT" smtClean="0"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75528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477AE02-6B41-8F47-9448-D41A89FA4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Grazie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793B0ADD-3AD3-7547-A255-D729BE49E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 Rossana Ducato</a:t>
            </a:r>
          </a:p>
          <a:p>
            <a:endParaRPr lang="it-IT" dirty="0"/>
          </a:p>
          <a:p>
            <a:r>
              <a:rPr lang="it-IT" dirty="0"/>
              <a:t>A Valentina </a:t>
            </a:r>
            <a:r>
              <a:rPr lang="it-IT" dirty="0" err="1"/>
              <a:t>Moscon</a:t>
            </a:r>
            <a:endParaRPr lang="it-IT" dirty="0"/>
          </a:p>
          <a:p>
            <a:endParaRPr lang="it-IT" dirty="0"/>
          </a:p>
          <a:p>
            <a:r>
              <a:rPr lang="it-IT" dirty="0"/>
              <a:t>A Maria Chiara </a:t>
            </a:r>
            <a:r>
              <a:rPr lang="it-IT" dirty="0" err="1"/>
              <a:t>Pievatolo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5062C61D-1B39-1B4C-B42A-E0E11B2EC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Caso - CDSM ricerca - Parma - 2019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787ACD91-5C4F-8941-99ED-1D228C779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1DF2-4424-4D40-B980-3BA1B377C7FD}" type="slidenum">
              <a:rPr lang="it-IT" smtClean="0"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23209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87F3678-59AA-F447-BFD3-7FA149840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Bibliografia essenziale su CDSM e Corte di Giustizia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0F7770AB-7CD9-594E-9116-CB50FEAD80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1600" dirty="0" err="1"/>
              <a:t>R</a:t>
            </a:r>
            <a:r>
              <a:rPr lang="it-IT" sz="1600" dirty="0"/>
              <a:t>. Ducato, A. </a:t>
            </a:r>
            <a:r>
              <a:rPr lang="it-IT" sz="1600" dirty="0" err="1"/>
              <a:t>Strowel</a:t>
            </a:r>
            <a:r>
              <a:rPr lang="it-IT" sz="1600" dirty="0"/>
              <a:t>, </a:t>
            </a:r>
            <a:r>
              <a:rPr lang="it-IT" sz="1600" dirty="0" err="1"/>
              <a:t>Limitations</a:t>
            </a:r>
            <a:r>
              <a:rPr lang="it-IT" sz="1600" dirty="0"/>
              <a:t> to Text and Data </a:t>
            </a:r>
            <a:r>
              <a:rPr lang="it-IT" sz="1600" dirty="0" err="1"/>
              <a:t>Mining</a:t>
            </a:r>
            <a:r>
              <a:rPr lang="it-IT" sz="1600" dirty="0"/>
              <a:t> and Consumer Empowerment: </a:t>
            </a:r>
            <a:r>
              <a:rPr lang="it-IT" sz="1600" dirty="0" err="1"/>
              <a:t>Making</a:t>
            </a:r>
            <a:r>
              <a:rPr lang="it-IT" sz="1600" dirty="0"/>
              <a:t> the Case for a Right to “Machine </a:t>
            </a:r>
            <a:r>
              <a:rPr lang="it-IT" sz="1600" dirty="0" err="1"/>
              <a:t>Legibility</a:t>
            </a:r>
            <a:r>
              <a:rPr lang="it-IT" sz="1600" dirty="0"/>
              <a:t>”, IIC (2019) 50:649-684 CRIDES </a:t>
            </a:r>
            <a:r>
              <a:rPr lang="it-IT" sz="1600" dirty="0" err="1"/>
              <a:t>Working</a:t>
            </a:r>
            <a:r>
              <a:rPr lang="it-IT" sz="1600" dirty="0"/>
              <a:t> </a:t>
            </a:r>
            <a:r>
              <a:rPr lang="it-IT" sz="1600" dirty="0" err="1"/>
              <a:t>Paper</a:t>
            </a:r>
            <a:r>
              <a:rPr lang="it-IT" sz="1600" dirty="0"/>
              <a:t> Series, 2018 (</a:t>
            </a:r>
            <a:r>
              <a:rPr lang="it-IT" sz="1600" dirty="0" err="1"/>
              <a:t>October</a:t>
            </a:r>
            <a:r>
              <a:rPr lang="it-IT" sz="1600" dirty="0"/>
              <a:t> 31, 2018). </a:t>
            </a:r>
            <a:r>
              <a:rPr lang="it-IT" sz="1600" dirty="0" err="1"/>
              <a:t>Available</a:t>
            </a:r>
            <a:r>
              <a:rPr lang="it-IT" sz="1600" dirty="0"/>
              <a:t> </a:t>
            </a:r>
            <a:r>
              <a:rPr lang="it-IT" sz="1600" dirty="0" err="1"/>
              <a:t>at</a:t>
            </a:r>
            <a:r>
              <a:rPr lang="it-IT" sz="1600" dirty="0"/>
              <a:t> SSRN: </a:t>
            </a:r>
            <a:r>
              <a:rPr lang="it-IT" sz="1600" dirty="0">
                <a:hlinkClick r:id="rId2"/>
              </a:rPr>
              <a:t>https://ssrn.com/abstract=3278901</a:t>
            </a:r>
            <a:endParaRPr lang="it-IT" sz="1600" dirty="0"/>
          </a:p>
          <a:p>
            <a:pPr marL="0" indent="0">
              <a:buNone/>
            </a:pPr>
            <a:r>
              <a:rPr lang="it-IT" sz="1600" dirty="0"/>
              <a:t>        or </a:t>
            </a:r>
            <a:r>
              <a:rPr lang="it-IT" sz="1600" dirty="0">
                <a:hlinkClick r:id="rId3"/>
              </a:rPr>
              <a:t>http://dx.doi.org/10.2139/ssrn.3278901</a:t>
            </a:r>
            <a:endParaRPr lang="it-IT" sz="1600" dirty="0"/>
          </a:p>
          <a:p>
            <a:r>
              <a:rPr lang="it-IT" sz="1600" dirty="0"/>
              <a:t>B. </a:t>
            </a:r>
            <a:r>
              <a:rPr lang="it-IT" sz="1600" dirty="0" err="1"/>
              <a:t>Hugenholtz</a:t>
            </a:r>
            <a:r>
              <a:rPr lang="it-IT" sz="1600" dirty="0"/>
              <a:t>, The New Copyright Directive: Text and Data </a:t>
            </a:r>
            <a:r>
              <a:rPr lang="it-IT" sz="1600" dirty="0" err="1"/>
              <a:t>Mining</a:t>
            </a:r>
            <a:r>
              <a:rPr lang="it-IT" sz="1600" dirty="0"/>
              <a:t> (</a:t>
            </a:r>
            <a:r>
              <a:rPr lang="it-IT" sz="1600" dirty="0" err="1"/>
              <a:t>Articles</a:t>
            </a:r>
            <a:r>
              <a:rPr lang="it-IT" sz="1600" dirty="0"/>
              <a:t> 3 and 4), 2019 </a:t>
            </a:r>
            <a:r>
              <a:rPr lang="it-IT" sz="1600" dirty="0">
                <a:hlinkClick r:id="rId4"/>
              </a:rPr>
              <a:t>http://copyrightblog.kluweriplaw.com/2019/07/24/the-new-copyright-directive-text-and-data-mining-articles-3-and-4/</a:t>
            </a:r>
            <a:endParaRPr lang="it-IT" sz="1600" dirty="0"/>
          </a:p>
          <a:p>
            <a:r>
              <a:rPr lang="it-IT" sz="1600" dirty="0" err="1"/>
              <a:t>J</a:t>
            </a:r>
            <a:r>
              <a:rPr lang="it-IT" sz="1600" dirty="0"/>
              <a:t>. </a:t>
            </a:r>
            <a:r>
              <a:rPr lang="it-IT" sz="1600" dirty="0" err="1"/>
              <a:t>Quintais</a:t>
            </a:r>
            <a:r>
              <a:rPr lang="it-IT" sz="1600" dirty="0"/>
              <a:t>, The New Copyright in the Digital Single Market Directive: A Critical Look (</a:t>
            </a:r>
            <a:r>
              <a:rPr lang="it-IT" sz="1600" dirty="0" err="1"/>
              <a:t>October</a:t>
            </a:r>
            <a:r>
              <a:rPr lang="it-IT" sz="1600" dirty="0"/>
              <a:t> 14, 2019). </a:t>
            </a:r>
            <a:r>
              <a:rPr lang="it-IT" sz="1600" dirty="0" err="1"/>
              <a:t>European</a:t>
            </a:r>
            <a:r>
              <a:rPr lang="it-IT" sz="1600" dirty="0"/>
              <a:t> </a:t>
            </a:r>
            <a:r>
              <a:rPr lang="it-IT" sz="1600" dirty="0" err="1"/>
              <a:t>Intellectual</a:t>
            </a:r>
            <a:r>
              <a:rPr lang="it-IT" sz="1600" dirty="0"/>
              <a:t> </a:t>
            </a:r>
            <a:r>
              <a:rPr lang="it-IT" sz="1600" dirty="0" err="1"/>
              <a:t>Property</a:t>
            </a:r>
            <a:r>
              <a:rPr lang="it-IT" sz="1600" dirty="0"/>
              <a:t> </a:t>
            </a:r>
            <a:r>
              <a:rPr lang="it-IT" sz="1600" dirty="0" err="1"/>
              <a:t>Review</a:t>
            </a:r>
            <a:r>
              <a:rPr lang="it-IT" sz="1600" dirty="0"/>
              <a:t> 2020(1) (</a:t>
            </a:r>
            <a:r>
              <a:rPr lang="it-IT" sz="1600" dirty="0" err="1"/>
              <a:t>Forthcoming</a:t>
            </a:r>
            <a:r>
              <a:rPr lang="it-IT" sz="1600" dirty="0"/>
              <a:t>). SSRN: </a:t>
            </a:r>
            <a:r>
              <a:rPr lang="it-IT" sz="1600" dirty="0" err="1"/>
              <a:t>https</a:t>
            </a:r>
            <a:r>
              <a:rPr lang="it-IT" sz="1600" dirty="0"/>
              <a:t>://</a:t>
            </a:r>
            <a:r>
              <a:rPr lang="it-IT" sz="1600" dirty="0" err="1"/>
              <a:t>ssrn.com</a:t>
            </a:r>
            <a:r>
              <a:rPr lang="it-IT" sz="1600" dirty="0"/>
              <a:t>/</a:t>
            </a:r>
            <a:r>
              <a:rPr lang="it-IT" sz="1600" dirty="0" err="1"/>
              <a:t>abstract</a:t>
            </a:r>
            <a:r>
              <a:rPr lang="it-IT" sz="1600" dirty="0"/>
              <a:t>=3424770 or http://</a:t>
            </a:r>
            <a:r>
              <a:rPr lang="it-IT" sz="1600" dirty="0" err="1"/>
              <a:t>dx.doi.org</a:t>
            </a:r>
            <a:r>
              <a:rPr lang="it-IT" sz="1600" dirty="0"/>
              <a:t>/10.2139/ssrn.3424770</a:t>
            </a:r>
          </a:p>
          <a:p>
            <a:r>
              <a:rPr lang="it-IT" sz="1600" dirty="0"/>
              <a:t>M.C. </a:t>
            </a:r>
            <a:r>
              <a:rPr lang="it-IT" sz="1600" dirty="0" err="1"/>
              <a:t>Pievatolo</a:t>
            </a:r>
            <a:r>
              <a:rPr lang="it-IT" sz="1600" dirty="0"/>
              <a:t>, L’età del privilegio. Il diritto d'autore nel mercato unico digitale europeo, </a:t>
            </a:r>
            <a:r>
              <a:rPr lang="it-IT" sz="1600" dirty="0">
                <a:hlinkClick r:id="rId5"/>
              </a:rPr>
              <a:t>https://archiviomarini.sp.unipi.it/826/</a:t>
            </a:r>
            <a:endParaRPr lang="it-IT" sz="1600" dirty="0"/>
          </a:p>
          <a:p>
            <a:r>
              <a:rPr lang="it-IT" sz="1600" dirty="0"/>
              <a:t>M. </a:t>
            </a:r>
            <a:r>
              <a:rPr lang="it-IT" sz="1600" dirty="0" err="1"/>
              <a:t>Senftleben</a:t>
            </a:r>
            <a:r>
              <a:rPr lang="it-IT" sz="1600" dirty="0"/>
              <a:t>, Bermuda </a:t>
            </a:r>
            <a:r>
              <a:rPr lang="it-IT" sz="1600" dirty="0" err="1"/>
              <a:t>Triangle</a:t>
            </a:r>
            <a:r>
              <a:rPr lang="it-IT" sz="1600" dirty="0"/>
              <a:t> – </a:t>
            </a:r>
            <a:r>
              <a:rPr lang="it-IT" sz="1600" dirty="0" err="1"/>
              <a:t>Licensing</a:t>
            </a:r>
            <a:r>
              <a:rPr lang="it-IT" sz="1600" dirty="0"/>
              <a:t>, </a:t>
            </a:r>
            <a:r>
              <a:rPr lang="it-IT" sz="1600" dirty="0" err="1"/>
              <a:t>Filtering</a:t>
            </a:r>
            <a:r>
              <a:rPr lang="it-IT" sz="1600" dirty="0"/>
              <a:t> and </a:t>
            </a:r>
            <a:r>
              <a:rPr lang="it-IT" sz="1600" dirty="0" err="1"/>
              <a:t>Privileging</a:t>
            </a:r>
            <a:r>
              <a:rPr lang="it-IT" sz="1600" dirty="0"/>
              <a:t> User-</a:t>
            </a:r>
            <a:r>
              <a:rPr lang="it-IT" sz="1600" dirty="0" err="1"/>
              <a:t>Generated</a:t>
            </a:r>
            <a:r>
              <a:rPr lang="it-IT" sz="1600" dirty="0"/>
              <a:t> Content Under the New Directive on Copyright in the Digital Single Market, 2019 </a:t>
            </a:r>
            <a:r>
              <a:rPr lang="it-IT" sz="1600" dirty="0">
                <a:hlinkClick r:id="rId6"/>
              </a:rPr>
              <a:t>https://papers.ssrn.com/sol3/papers.cfm?abstract_id=3367219</a:t>
            </a:r>
            <a:endParaRPr lang="it-IT" sz="1600" dirty="0"/>
          </a:p>
          <a:p>
            <a:r>
              <a:rPr lang="it-IT" sz="1600" dirty="0"/>
              <a:t>C. </a:t>
            </a:r>
            <a:r>
              <a:rPr lang="it-IT" sz="1600" dirty="0" err="1"/>
              <a:t>Sganga</a:t>
            </a:r>
            <a:r>
              <a:rPr lang="it-IT" sz="1600" dirty="0"/>
              <a:t>, A Decade of Fair Balance </a:t>
            </a:r>
            <a:r>
              <a:rPr lang="it-IT" sz="1600" dirty="0" err="1"/>
              <a:t>Doctrine</a:t>
            </a:r>
            <a:r>
              <a:rPr lang="it-IT" sz="1600" dirty="0"/>
              <a:t>, and How to </a:t>
            </a:r>
            <a:r>
              <a:rPr lang="it-IT" sz="1600" dirty="0" err="1"/>
              <a:t>Fix</a:t>
            </a:r>
            <a:r>
              <a:rPr lang="it-IT" sz="1600" dirty="0"/>
              <a:t> </a:t>
            </a:r>
            <a:r>
              <a:rPr lang="it-IT" sz="1600" dirty="0" err="1"/>
              <a:t>It</a:t>
            </a:r>
            <a:r>
              <a:rPr lang="it-IT" sz="1600" dirty="0"/>
              <a:t>: Copyright Versus </a:t>
            </a:r>
            <a:r>
              <a:rPr lang="it-IT" sz="1600" dirty="0" err="1"/>
              <a:t>Fundamental</a:t>
            </a:r>
            <a:r>
              <a:rPr lang="it-IT" sz="1600" dirty="0"/>
              <a:t> </a:t>
            </a:r>
            <a:r>
              <a:rPr lang="it-IT" sz="1600" dirty="0" err="1"/>
              <a:t>Rights</a:t>
            </a:r>
            <a:r>
              <a:rPr lang="it-IT" sz="1600" dirty="0"/>
              <a:t> </a:t>
            </a:r>
            <a:r>
              <a:rPr lang="it-IT" sz="1600" dirty="0" err="1"/>
              <a:t>Before</a:t>
            </a:r>
            <a:r>
              <a:rPr lang="it-IT" sz="1600" dirty="0"/>
              <a:t> the CJEU from </a:t>
            </a:r>
            <a:r>
              <a:rPr lang="it-IT" sz="1600" dirty="0" err="1"/>
              <a:t>Promusicae</a:t>
            </a:r>
            <a:r>
              <a:rPr lang="it-IT" sz="1600" dirty="0"/>
              <a:t> to </a:t>
            </a:r>
            <a:r>
              <a:rPr lang="it-IT" sz="1600" dirty="0" err="1"/>
              <a:t>Funke</a:t>
            </a:r>
            <a:r>
              <a:rPr lang="it-IT" sz="1600" dirty="0"/>
              <a:t> </a:t>
            </a:r>
            <a:r>
              <a:rPr lang="it-IT" sz="1600" dirty="0" err="1"/>
              <a:t>Medien</a:t>
            </a:r>
            <a:r>
              <a:rPr lang="it-IT" sz="1600" dirty="0"/>
              <a:t>, </a:t>
            </a:r>
            <a:r>
              <a:rPr lang="it-IT" sz="1600" dirty="0" err="1"/>
              <a:t>Pelham</a:t>
            </a:r>
            <a:r>
              <a:rPr lang="it-IT" sz="1600" dirty="0"/>
              <a:t> and </a:t>
            </a:r>
            <a:r>
              <a:rPr lang="it-IT" sz="1600" dirty="0" err="1"/>
              <a:t>Spiegel</a:t>
            </a:r>
            <a:r>
              <a:rPr lang="it-IT" sz="1600" dirty="0"/>
              <a:t> Online (August 1, 2019). </a:t>
            </a:r>
            <a:r>
              <a:rPr lang="it-IT" sz="1600" dirty="0" err="1"/>
              <a:t>European</a:t>
            </a:r>
            <a:r>
              <a:rPr lang="it-IT" sz="1600" dirty="0"/>
              <a:t> </a:t>
            </a:r>
            <a:r>
              <a:rPr lang="it-IT" sz="1600" dirty="0" err="1"/>
              <a:t>Intellectual</a:t>
            </a:r>
            <a:r>
              <a:rPr lang="it-IT" sz="1600" dirty="0"/>
              <a:t> </a:t>
            </a:r>
            <a:r>
              <a:rPr lang="it-IT" sz="1600" dirty="0" err="1"/>
              <a:t>Property</a:t>
            </a:r>
            <a:r>
              <a:rPr lang="it-IT" sz="1600" dirty="0"/>
              <a:t> </a:t>
            </a:r>
            <a:r>
              <a:rPr lang="it-IT" sz="1600" dirty="0" err="1"/>
              <a:t>Review</a:t>
            </a:r>
            <a:r>
              <a:rPr lang="it-IT" sz="1600" dirty="0"/>
              <a:t> (n.11/2019). SSRN: </a:t>
            </a:r>
            <a:r>
              <a:rPr lang="it-IT" sz="1600" dirty="0" err="1"/>
              <a:t>https</a:t>
            </a:r>
            <a:r>
              <a:rPr lang="it-IT" sz="1600" dirty="0"/>
              <a:t>://</a:t>
            </a:r>
            <a:r>
              <a:rPr lang="it-IT" sz="1600" dirty="0" err="1"/>
              <a:t>ssrn.com</a:t>
            </a:r>
            <a:r>
              <a:rPr lang="it-IT" sz="1600" dirty="0"/>
              <a:t>/</a:t>
            </a:r>
            <a:r>
              <a:rPr lang="it-IT" sz="1600" dirty="0" err="1"/>
              <a:t>abstract</a:t>
            </a:r>
            <a:r>
              <a:rPr lang="it-IT" sz="1600" dirty="0"/>
              <a:t>=3414642</a:t>
            </a:r>
          </a:p>
          <a:p>
            <a:pPr marL="0" indent="0">
              <a:buNone/>
            </a:pPr>
            <a:endParaRPr lang="it-IT" sz="1600" dirty="0"/>
          </a:p>
          <a:p>
            <a:endParaRPr lang="it-IT" sz="1600" dirty="0"/>
          </a:p>
          <a:p>
            <a:endParaRPr lang="it-IT" sz="1600" dirty="0"/>
          </a:p>
          <a:p>
            <a:endParaRPr lang="it-IT" sz="1600" dirty="0"/>
          </a:p>
          <a:p>
            <a:endParaRPr lang="it-IT" sz="1600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DAE11C07-40CA-FA48-90D4-D15792D56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Caso - CDSM ricerca - Parma - 2019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42D7E1AC-07A1-0744-9B65-26EEBE725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1DF2-4424-4D40-B980-3BA1B377C7FD}" type="slidenum">
              <a:rPr lang="it-IT" smtClean="0"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589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5CF1987-AF0B-BF43-BB03-7AC8E5176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La libertà perduta (nelle libertà fondamentali del mercato)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46FDC387-F2B8-8C40-8D46-2C1560BB7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Se ho visto lontano…</a:t>
            </a:r>
          </a:p>
          <a:p>
            <a:endParaRPr lang="it-IT" dirty="0"/>
          </a:p>
          <a:p>
            <a:r>
              <a:rPr lang="it-IT" dirty="0"/>
              <a:t>La dicotomia idea/espressione è uno scudo sempre piccolo e debole di fronte alla pervasività dell’esclusiva (meglio: delle esclusive) e, secondo alcuni, del contratto (+ TPM)</a:t>
            </a:r>
          </a:p>
          <a:p>
            <a:endParaRPr lang="it-IT" dirty="0"/>
          </a:p>
          <a:p>
            <a:r>
              <a:rPr lang="it-IT" dirty="0"/>
              <a:t>Pescando nel mucchio (selvaggio): SGDR (1996), </a:t>
            </a:r>
            <a:r>
              <a:rPr lang="it-IT" dirty="0" err="1"/>
              <a:t>TPMs</a:t>
            </a:r>
            <a:r>
              <a:rPr lang="it-IT" dirty="0"/>
              <a:t> (2001), </a:t>
            </a:r>
            <a:r>
              <a:rPr lang="it-IT" dirty="0" err="1"/>
              <a:t>Infopaq</a:t>
            </a:r>
            <a:r>
              <a:rPr lang="it-IT" dirty="0"/>
              <a:t> 2009, Diritti sulle pubblicazioni (2019), Misure di sicurezza (2019), ecc.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918EA020-7FB0-F443-B2E7-717022B82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Caso - CDSM ricerca - Parma - 2019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0F863697-E68D-EE4C-8A19-71A49665A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1DF2-4424-4D40-B980-3BA1B377C7FD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54059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D3EE572-DBB4-7443-B9E3-4C523BCD0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Bibliografia essenziale su aspetti generali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158DC5AF-2297-944C-A234-6ADAF592F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/>
              <a:t>C. Anderson, The End of </a:t>
            </a:r>
            <a:r>
              <a:rPr lang="it-IT" sz="1800" dirty="0" err="1"/>
              <a:t>Theory</a:t>
            </a:r>
            <a:r>
              <a:rPr lang="it-IT" sz="1800" dirty="0"/>
              <a:t>: The Data </a:t>
            </a:r>
            <a:r>
              <a:rPr lang="it-IT" sz="1800" dirty="0" err="1"/>
              <a:t>Deluge</a:t>
            </a:r>
            <a:r>
              <a:rPr lang="it-IT" sz="1800" dirty="0"/>
              <a:t> </a:t>
            </a:r>
            <a:r>
              <a:rPr lang="it-IT" sz="1800" dirty="0" err="1"/>
              <a:t>Makes</a:t>
            </a:r>
            <a:r>
              <a:rPr lang="it-IT" sz="1800" dirty="0"/>
              <a:t> the </a:t>
            </a:r>
            <a:r>
              <a:rPr lang="it-IT" sz="1800" dirty="0" err="1"/>
              <a:t>Scientific</a:t>
            </a:r>
            <a:r>
              <a:rPr lang="it-IT" sz="1800" dirty="0"/>
              <a:t> Method Obsolete, Wired, 2008, </a:t>
            </a:r>
            <a:r>
              <a:rPr lang="it-IT" sz="1800" dirty="0">
                <a:hlinkClick r:id="rId2"/>
              </a:rPr>
              <a:t>https://www.wired.com/2008/06/pb-theory/</a:t>
            </a:r>
            <a:endParaRPr lang="it-IT" sz="1800" dirty="0"/>
          </a:p>
          <a:p>
            <a:r>
              <a:rPr lang="it-IT" sz="1800" dirty="0"/>
              <a:t>A. </a:t>
            </a:r>
            <a:r>
              <a:rPr lang="it-IT" sz="1800" dirty="0" err="1"/>
              <a:t>Barron</a:t>
            </a:r>
            <a:r>
              <a:rPr lang="it-IT" sz="1800" dirty="0"/>
              <a:t>  (2011) Kant, copyright and </a:t>
            </a:r>
            <a:r>
              <a:rPr lang="it-IT" sz="1800" dirty="0" err="1"/>
              <a:t>communicative</a:t>
            </a:r>
            <a:r>
              <a:rPr lang="it-IT" sz="1800" dirty="0"/>
              <a:t> </a:t>
            </a:r>
            <a:r>
              <a:rPr lang="it-IT" sz="1800" dirty="0" err="1"/>
              <a:t>freedom</a:t>
            </a:r>
            <a:r>
              <a:rPr lang="it-IT" sz="1800" dirty="0"/>
              <a:t>. Law and </a:t>
            </a:r>
            <a:r>
              <a:rPr lang="it-IT" sz="1800" dirty="0" err="1"/>
              <a:t>philosophy</a:t>
            </a:r>
            <a:r>
              <a:rPr lang="it-IT" sz="1800" dirty="0"/>
              <a:t> . pp. 1- 48. DOI: 10.1007/s10982-011-9114-1</a:t>
            </a:r>
          </a:p>
          <a:p>
            <a:r>
              <a:rPr lang="it-IT" sz="1800" dirty="0"/>
              <a:t>A. </a:t>
            </a:r>
            <a:r>
              <a:rPr lang="it-IT" sz="1800" dirty="0" err="1"/>
              <a:t>Drassinower</a:t>
            </a:r>
            <a:r>
              <a:rPr lang="it-IT" sz="1800" dirty="0"/>
              <a:t>, </a:t>
            </a:r>
            <a:r>
              <a:rPr lang="it-IT" sz="1800" dirty="0" err="1"/>
              <a:t>What's</a:t>
            </a:r>
            <a:r>
              <a:rPr lang="it-IT" sz="1800" dirty="0"/>
              <a:t> </a:t>
            </a:r>
            <a:r>
              <a:rPr lang="it-IT" sz="1800" dirty="0" err="1"/>
              <a:t>Wrong</a:t>
            </a:r>
            <a:r>
              <a:rPr lang="it-IT" sz="1800" dirty="0"/>
              <a:t> with </a:t>
            </a:r>
            <a:r>
              <a:rPr lang="it-IT" sz="1800" dirty="0" err="1"/>
              <a:t>Copying</a:t>
            </a:r>
            <a:r>
              <a:rPr lang="it-IT" sz="1800" dirty="0"/>
              <a:t>?, Harvard </a:t>
            </a:r>
            <a:r>
              <a:rPr lang="it-IT" sz="1800" dirty="0" err="1"/>
              <a:t>University</a:t>
            </a:r>
            <a:r>
              <a:rPr lang="it-IT" sz="1800" dirty="0"/>
              <a:t> Press, 2015</a:t>
            </a:r>
          </a:p>
          <a:p>
            <a:r>
              <a:rPr lang="it-IT" sz="1800" dirty="0"/>
              <a:t>V. Falce, L’insostenibile leggerezza delle regole sulle banche dati nell’unione dell’innovazione, Rivista di diritto industriale, 2018, 377</a:t>
            </a:r>
          </a:p>
          <a:p>
            <a:r>
              <a:rPr lang="it-IT" sz="1800" dirty="0"/>
              <a:t>Y. N. </a:t>
            </a:r>
            <a:r>
              <a:rPr lang="it-IT" sz="1800" dirty="0" err="1"/>
              <a:t>Harari</a:t>
            </a:r>
            <a:r>
              <a:rPr lang="it-IT" sz="1800" dirty="0"/>
              <a:t>, Homo deus. Breve storia del futuro, Bompiani, 2018</a:t>
            </a:r>
          </a:p>
          <a:p>
            <a:r>
              <a:rPr lang="it-IT" sz="1800" dirty="0" err="1"/>
              <a:t>R</a:t>
            </a:r>
            <a:r>
              <a:rPr lang="it-IT" sz="1800" dirty="0"/>
              <a:t>. </a:t>
            </a:r>
            <a:r>
              <a:rPr lang="it-IT" sz="1800" dirty="0" err="1"/>
              <a:t>Hilty</a:t>
            </a:r>
            <a:r>
              <a:rPr lang="it-IT" sz="1800" dirty="0"/>
              <a:t>, V. </a:t>
            </a:r>
            <a:r>
              <a:rPr lang="it-IT" sz="1800" dirty="0" err="1"/>
              <a:t>Moscon</a:t>
            </a:r>
            <a:r>
              <a:rPr lang="it-IT" sz="1800" dirty="0"/>
              <a:t>, </a:t>
            </a:r>
            <a:r>
              <a:rPr lang="it-IT" sz="1800" dirty="0" err="1"/>
              <a:t>Permitted</a:t>
            </a:r>
            <a:r>
              <a:rPr lang="it-IT" sz="1800" dirty="0"/>
              <a:t> </a:t>
            </a:r>
            <a:r>
              <a:rPr lang="it-IT" sz="1800" dirty="0" err="1"/>
              <a:t>Uses</a:t>
            </a:r>
            <a:r>
              <a:rPr lang="it-IT" sz="1800" dirty="0"/>
              <a:t> in Copyright Law - </a:t>
            </a:r>
            <a:r>
              <a:rPr lang="it-IT" sz="1800" dirty="0" err="1"/>
              <a:t>Is</a:t>
            </a:r>
            <a:r>
              <a:rPr lang="it-IT" sz="1800" dirty="0"/>
              <a:t> </a:t>
            </a:r>
            <a:r>
              <a:rPr lang="it-IT" sz="1800" dirty="0" err="1"/>
              <a:t>There</a:t>
            </a:r>
            <a:r>
              <a:rPr lang="it-IT" sz="1800" dirty="0"/>
              <a:t> </a:t>
            </a:r>
            <a:r>
              <a:rPr lang="it-IT" sz="1800" dirty="0" err="1"/>
              <a:t>Need</a:t>
            </a:r>
            <a:r>
              <a:rPr lang="it-IT" sz="1800" dirty="0"/>
              <a:t> for an International </a:t>
            </a:r>
            <a:r>
              <a:rPr lang="it-IT" sz="1800" dirty="0" err="1"/>
              <a:t>Instrument</a:t>
            </a:r>
            <a:r>
              <a:rPr lang="it-IT" sz="1800" dirty="0"/>
              <a:t>? (</a:t>
            </a:r>
            <a:r>
              <a:rPr lang="it-IT" sz="1800" dirty="0" err="1"/>
              <a:t>February</a:t>
            </a:r>
            <a:r>
              <a:rPr lang="it-IT" sz="1800" dirty="0"/>
              <a:t> 22, 2018). </a:t>
            </a:r>
            <a:r>
              <a:rPr lang="it-IT" sz="1800" dirty="0" err="1"/>
              <a:t>Draft</a:t>
            </a:r>
            <a:r>
              <a:rPr lang="it-IT" sz="1800" dirty="0"/>
              <a:t> </a:t>
            </a:r>
            <a:r>
              <a:rPr lang="it-IT" sz="1800" dirty="0" err="1"/>
              <a:t>Chapter</a:t>
            </a:r>
            <a:r>
              <a:rPr lang="it-IT" sz="1800" dirty="0"/>
              <a:t> in: H. </a:t>
            </a:r>
            <a:r>
              <a:rPr lang="it-IT" sz="1800" dirty="0" err="1"/>
              <a:t>Sun</a:t>
            </a:r>
            <a:r>
              <a:rPr lang="it-IT" sz="1800" dirty="0"/>
              <a:t>, S. </a:t>
            </a:r>
            <a:r>
              <a:rPr lang="it-IT" sz="1800" dirty="0" err="1"/>
              <a:t>Balganesh</a:t>
            </a:r>
            <a:r>
              <a:rPr lang="it-IT" sz="1800" dirty="0"/>
              <a:t>, W.-L. </a:t>
            </a:r>
            <a:r>
              <a:rPr lang="it-IT" sz="1800" dirty="0" err="1"/>
              <a:t>Ng-Loy</a:t>
            </a:r>
            <a:r>
              <a:rPr lang="it-IT" sz="1800" dirty="0"/>
              <a:t> (</a:t>
            </a:r>
            <a:r>
              <a:rPr lang="it-IT" sz="1800" dirty="0" err="1"/>
              <a:t>eds</a:t>
            </a:r>
            <a:r>
              <a:rPr lang="it-IT" sz="1800" dirty="0"/>
              <a:t>), Comparative </a:t>
            </a:r>
            <a:r>
              <a:rPr lang="it-IT" sz="1800" dirty="0" err="1"/>
              <a:t>Aspects</a:t>
            </a:r>
            <a:r>
              <a:rPr lang="it-IT" sz="1800" dirty="0"/>
              <a:t> of </a:t>
            </a:r>
            <a:r>
              <a:rPr lang="it-IT" sz="1800" dirty="0" err="1"/>
              <a:t>Limitations</a:t>
            </a:r>
            <a:r>
              <a:rPr lang="it-IT" sz="1800" dirty="0"/>
              <a:t> and </a:t>
            </a:r>
            <a:r>
              <a:rPr lang="it-IT" sz="1800" dirty="0" err="1"/>
              <a:t>Exceptions</a:t>
            </a:r>
            <a:r>
              <a:rPr lang="it-IT" sz="1800" dirty="0"/>
              <a:t> in Copyright Law, Cambridge: Cambridge </a:t>
            </a:r>
            <a:r>
              <a:rPr lang="it-IT" sz="1800" dirty="0" err="1"/>
              <a:t>University</a:t>
            </a:r>
            <a:r>
              <a:rPr lang="it-IT" sz="1800" dirty="0"/>
              <a:t> Press, 2018, </a:t>
            </a:r>
            <a:r>
              <a:rPr lang="it-IT" sz="1800" dirty="0" err="1"/>
              <a:t>Forthcoming</a:t>
            </a:r>
            <a:r>
              <a:rPr lang="it-IT" sz="1800" dirty="0"/>
              <a:t>; Max </a:t>
            </a:r>
            <a:r>
              <a:rPr lang="it-IT" sz="1800" dirty="0" err="1"/>
              <a:t>Planck</a:t>
            </a:r>
            <a:r>
              <a:rPr lang="it-IT" sz="1800" dirty="0"/>
              <a:t> </a:t>
            </a:r>
            <a:r>
              <a:rPr lang="it-IT" sz="1800" dirty="0" err="1"/>
              <a:t>Institute</a:t>
            </a:r>
            <a:r>
              <a:rPr lang="it-IT" sz="1800" dirty="0"/>
              <a:t> for </a:t>
            </a:r>
            <a:r>
              <a:rPr lang="it-IT" sz="1800" dirty="0" err="1"/>
              <a:t>Innovation</a:t>
            </a:r>
            <a:r>
              <a:rPr lang="it-IT" sz="1800" dirty="0"/>
              <a:t> &amp; </a:t>
            </a:r>
            <a:r>
              <a:rPr lang="it-IT" sz="1800" dirty="0" err="1"/>
              <a:t>Competition</a:t>
            </a:r>
            <a:r>
              <a:rPr lang="it-IT" sz="1800" dirty="0"/>
              <a:t> </a:t>
            </a:r>
            <a:r>
              <a:rPr lang="it-IT" sz="1800" dirty="0" err="1"/>
              <a:t>Research</a:t>
            </a:r>
            <a:r>
              <a:rPr lang="it-IT" sz="1800" dirty="0"/>
              <a:t> </a:t>
            </a:r>
            <a:r>
              <a:rPr lang="it-IT" sz="1800" dirty="0" err="1"/>
              <a:t>Paper</a:t>
            </a:r>
            <a:r>
              <a:rPr lang="it-IT" sz="1800" dirty="0"/>
              <a:t> No. 18-14. </a:t>
            </a:r>
            <a:r>
              <a:rPr lang="it-IT" sz="1800" dirty="0" err="1"/>
              <a:t>Available</a:t>
            </a:r>
            <a:r>
              <a:rPr lang="it-IT" sz="1800" dirty="0"/>
              <a:t> </a:t>
            </a:r>
            <a:r>
              <a:rPr lang="it-IT" sz="1800" dirty="0" err="1"/>
              <a:t>at</a:t>
            </a:r>
            <a:r>
              <a:rPr lang="it-IT" sz="1800" dirty="0"/>
              <a:t> SSRN: </a:t>
            </a:r>
            <a:r>
              <a:rPr lang="it-IT" sz="1800" dirty="0" err="1"/>
              <a:t>https</a:t>
            </a:r>
            <a:r>
              <a:rPr lang="it-IT" sz="1800" dirty="0"/>
              <a:t>://</a:t>
            </a:r>
            <a:r>
              <a:rPr lang="it-IT" sz="1800" dirty="0" err="1"/>
              <a:t>ssrn.com</a:t>
            </a:r>
            <a:r>
              <a:rPr lang="it-IT" sz="1800" dirty="0"/>
              <a:t>/</a:t>
            </a:r>
            <a:r>
              <a:rPr lang="it-IT" sz="1800" dirty="0" err="1"/>
              <a:t>abstract</a:t>
            </a:r>
            <a:r>
              <a:rPr lang="it-IT" sz="1800" dirty="0"/>
              <a:t>=3208532</a:t>
            </a:r>
          </a:p>
          <a:p>
            <a:endParaRPr lang="it-IT" sz="1800" dirty="0"/>
          </a:p>
          <a:p>
            <a:endParaRPr lang="it-IT" sz="1600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35033E8A-B40F-1F40-A7B1-C46060E72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Caso - CDSM ricerca - Parma - 2019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C4615F45-9D42-B047-83D8-16AA72443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1DF2-4424-4D40-B980-3BA1B377C7FD}" type="slidenum">
              <a:rPr lang="it-IT" smtClean="0"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53824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90F8DB0-CB90-BA46-ADF1-9909E1528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Bibliografia essenziale su aspetti generali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6265F4DE-894A-0C4D-87FD-73EA6C58C2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44579"/>
            <a:ext cx="8229600" cy="4295274"/>
          </a:xfrm>
        </p:spPr>
        <p:txBody>
          <a:bodyPr>
            <a:normAutofit fontScale="40000" lnSpcReduction="20000"/>
          </a:bodyPr>
          <a:lstStyle/>
          <a:p>
            <a:r>
              <a:rPr lang="it-IT" sz="4200" dirty="0"/>
              <a:t>I. Kant, L’illegittimità della ristampa dei libri, 1785, </a:t>
            </a:r>
            <a:r>
              <a:rPr lang="it-IT" sz="4200" dirty="0" err="1"/>
              <a:t>trad</a:t>
            </a:r>
            <a:r>
              <a:rPr lang="it-IT" sz="4200" dirty="0"/>
              <a:t>. </a:t>
            </a:r>
            <a:r>
              <a:rPr lang="it-IT" sz="4200" dirty="0" err="1"/>
              <a:t>it</a:t>
            </a:r>
            <a:r>
              <a:rPr lang="it-IT" sz="4200" dirty="0"/>
              <a:t>. di M.C. </a:t>
            </a:r>
            <a:r>
              <a:rPr lang="it-IT" sz="4200" dirty="0" err="1"/>
              <a:t>Pievatolo</a:t>
            </a:r>
            <a:r>
              <a:rPr lang="it-IT" sz="4200" dirty="0"/>
              <a:t>, </a:t>
            </a:r>
            <a:r>
              <a:rPr lang="it-IT" sz="4200" dirty="0">
                <a:hlinkClick r:id="rId2"/>
              </a:rPr>
              <a:t>https://btfp.sp.unipi.it/dida/kant_7/ar01s06.xhtml</a:t>
            </a:r>
            <a:endParaRPr lang="it-IT" sz="4200" dirty="0"/>
          </a:p>
          <a:p>
            <a:r>
              <a:rPr lang="it-IT" sz="4200" dirty="0"/>
              <a:t>T. Margoni, </a:t>
            </a:r>
            <a:r>
              <a:rPr lang="it-IT" sz="4200" dirty="0" err="1"/>
              <a:t>Artificial</a:t>
            </a:r>
            <a:r>
              <a:rPr lang="it-IT" sz="4200" dirty="0"/>
              <a:t> Intelligence, Machine </a:t>
            </a:r>
            <a:r>
              <a:rPr lang="it-IT" sz="4200" dirty="0" err="1"/>
              <a:t>learning</a:t>
            </a:r>
            <a:r>
              <a:rPr lang="it-IT" sz="4200" dirty="0"/>
              <a:t> and EU copyright law: </a:t>
            </a:r>
            <a:r>
              <a:rPr lang="it-IT" sz="4200" dirty="0" err="1"/>
              <a:t>Who</a:t>
            </a:r>
            <a:r>
              <a:rPr lang="it-IT" sz="4200" dirty="0"/>
              <a:t> </a:t>
            </a:r>
            <a:r>
              <a:rPr lang="it-IT" sz="4200" dirty="0" err="1"/>
              <a:t>owns</a:t>
            </a:r>
            <a:r>
              <a:rPr lang="it-IT" sz="4200" dirty="0"/>
              <a:t> AI?, 2018, </a:t>
            </a:r>
            <a:r>
              <a:rPr lang="it-IT" sz="4200" dirty="0">
                <a:hlinkClick r:id="rId3"/>
              </a:rPr>
              <a:t>https://www.create.ac.uk/artificial-intelligence-machine-learning-and-eu-copyright-law-who-owns-ai/</a:t>
            </a:r>
            <a:endParaRPr lang="it-IT" sz="4200" dirty="0"/>
          </a:p>
          <a:p>
            <a:r>
              <a:rPr lang="it-IT" sz="4200" dirty="0"/>
              <a:t>M.C. </a:t>
            </a:r>
            <a:r>
              <a:rPr lang="it-IT" sz="4200" dirty="0" err="1"/>
              <a:t>Pievatolo</a:t>
            </a:r>
            <a:r>
              <a:rPr lang="it-IT" sz="4200" dirty="0"/>
              <a:t>, Immanuel Kant: sette scritti politici liberi, 2011 [Kant. L’illegittimità della ristampa dei libri, 1785] annotazione, </a:t>
            </a:r>
            <a:r>
              <a:rPr lang="it-IT" sz="4200" dirty="0">
                <a:hlinkClick r:id="rId4"/>
              </a:rPr>
              <a:t>https://btfp.sp.unipi.it/dida/kant_7/ar01s07.xhtml</a:t>
            </a:r>
            <a:endParaRPr lang="it-IT" sz="4200" dirty="0"/>
          </a:p>
          <a:p>
            <a:r>
              <a:rPr lang="it-IT" sz="4200" dirty="0"/>
              <a:t>J.H. </a:t>
            </a:r>
            <a:r>
              <a:rPr lang="it-IT" sz="4200" dirty="0" err="1"/>
              <a:t>Reichman</a:t>
            </a:r>
            <a:r>
              <a:rPr lang="it-IT" sz="4200" dirty="0"/>
              <a:t>, </a:t>
            </a:r>
            <a:r>
              <a:rPr lang="it-IT" sz="4200" dirty="0" err="1"/>
              <a:t>R</a:t>
            </a:r>
            <a:r>
              <a:rPr lang="it-IT" sz="4200" dirty="0"/>
              <a:t>. </a:t>
            </a:r>
            <a:r>
              <a:rPr lang="it-IT" sz="4200" dirty="0" err="1"/>
              <a:t>Okediji</a:t>
            </a:r>
            <a:r>
              <a:rPr lang="it-IT" sz="4200" dirty="0"/>
              <a:t>, </a:t>
            </a:r>
            <a:r>
              <a:rPr lang="it-IT" sz="4200" dirty="0" err="1"/>
              <a:t>When</a:t>
            </a:r>
            <a:r>
              <a:rPr lang="it-IT" sz="4200" dirty="0"/>
              <a:t> Copyright Law and Science Collide: </a:t>
            </a:r>
            <a:r>
              <a:rPr lang="it-IT" sz="4200" dirty="0" err="1"/>
              <a:t>Empowering</a:t>
            </a:r>
            <a:r>
              <a:rPr lang="it-IT" sz="4200" dirty="0"/>
              <a:t> </a:t>
            </a:r>
            <a:r>
              <a:rPr lang="it-IT" sz="4200" dirty="0" err="1"/>
              <a:t>Digitally</a:t>
            </a:r>
            <a:r>
              <a:rPr lang="it-IT" sz="4200" dirty="0"/>
              <a:t> </a:t>
            </a:r>
            <a:r>
              <a:rPr lang="it-IT" sz="4200" dirty="0" err="1"/>
              <a:t>Integrated</a:t>
            </a:r>
            <a:r>
              <a:rPr lang="it-IT" sz="4200" dirty="0"/>
              <a:t> </a:t>
            </a:r>
            <a:r>
              <a:rPr lang="it-IT" sz="4200" dirty="0" err="1"/>
              <a:t>Research</a:t>
            </a:r>
            <a:r>
              <a:rPr lang="it-IT" sz="4200" dirty="0"/>
              <a:t> </a:t>
            </a:r>
            <a:r>
              <a:rPr lang="it-IT" sz="4200" dirty="0" err="1"/>
              <a:t>Methods</a:t>
            </a:r>
            <a:r>
              <a:rPr lang="it-IT" sz="4200" dirty="0"/>
              <a:t> on a Global Scale (</a:t>
            </a:r>
            <a:r>
              <a:rPr lang="it-IT" sz="4200" dirty="0" err="1"/>
              <a:t>September</a:t>
            </a:r>
            <a:r>
              <a:rPr lang="it-IT" sz="4200" dirty="0"/>
              <a:t> 19, 2012). Minnesota Law </a:t>
            </a:r>
            <a:r>
              <a:rPr lang="it-IT" sz="4200" dirty="0" err="1"/>
              <a:t>Review</a:t>
            </a:r>
            <a:r>
              <a:rPr lang="it-IT" sz="4200" dirty="0"/>
              <a:t>, Vol. 96, No. 4, 2012; Minnesota Legal </a:t>
            </a:r>
            <a:r>
              <a:rPr lang="it-IT" sz="4200" dirty="0" err="1"/>
              <a:t>Studies</a:t>
            </a:r>
            <a:r>
              <a:rPr lang="it-IT" sz="4200" dirty="0"/>
              <a:t> </a:t>
            </a:r>
            <a:r>
              <a:rPr lang="it-IT" sz="4200" dirty="0" err="1"/>
              <a:t>Research</a:t>
            </a:r>
            <a:r>
              <a:rPr lang="it-IT" sz="4200" dirty="0"/>
              <a:t> </a:t>
            </a:r>
            <a:r>
              <a:rPr lang="it-IT" sz="4200" dirty="0" err="1"/>
              <a:t>Paper</a:t>
            </a:r>
            <a:r>
              <a:rPr lang="it-IT" sz="4200" dirty="0"/>
              <a:t> 12-54. SSRN: </a:t>
            </a:r>
            <a:r>
              <a:rPr lang="it-IT" sz="4200" dirty="0" err="1"/>
              <a:t>https</a:t>
            </a:r>
            <a:r>
              <a:rPr lang="it-IT" sz="4200" dirty="0"/>
              <a:t>://</a:t>
            </a:r>
            <a:r>
              <a:rPr lang="it-IT" sz="4200" dirty="0" err="1"/>
              <a:t>ssrn.com</a:t>
            </a:r>
            <a:r>
              <a:rPr lang="it-IT" sz="4200" dirty="0"/>
              <a:t>/</a:t>
            </a:r>
            <a:r>
              <a:rPr lang="it-IT" sz="4200" dirty="0" err="1"/>
              <a:t>abstract</a:t>
            </a:r>
            <a:r>
              <a:rPr lang="it-IT" sz="4200" dirty="0"/>
              <a:t>=2149218</a:t>
            </a:r>
          </a:p>
          <a:p>
            <a:r>
              <a:rPr lang="it-IT" sz="4200" dirty="0"/>
              <a:t>A. </a:t>
            </a:r>
            <a:r>
              <a:rPr lang="it-IT" sz="4200" dirty="0" err="1"/>
              <a:t>Strowell</a:t>
            </a:r>
            <a:r>
              <a:rPr lang="it-IT" sz="4200" dirty="0"/>
              <a:t>, </a:t>
            </a:r>
            <a:r>
              <a:rPr lang="it-IT" sz="4200" dirty="0" err="1"/>
              <a:t>Reconstructing</a:t>
            </a:r>
            <a:r>
              <a:rPr lang="it-IT" sz="4200" dirty="0"/>
              <a:t> the </a:t>
            </a:r>
            <a:r>
              <a:rPr lang="it-IT" sz="4200" dirty="0" err="1"/>
              <a:t>Reproduction</a:t>
            </a:r>
            <a:r>
              <a:rPr lang="it-IT" sz="4200" dirty="0"/>
              <a:t> and </a:t>
            </a:r>
            <a:r>
              <a:rPr lang="it-IT" sz="4200" dirty="0" err="1"/>
              <a:t>Communication</a:t>
            </a:r>
            <a:r>
              <a:rPr lang="it-IT" sz="4200" dirty="0"/>
              <a:t> to the Public </a:t>
            </a:r>
            <a:r>
              <a:rPr lang="it-IT" sz="4200" dirty="0" err="1"/>
              <a:t>Rights</a:t>
            </a:r>
            <a:r>
              <a:rPr lang="it-IT" sz="4200" dirty="0"/>
              <a:t>: How to </a:t>
            </a:r>
            <a:r>
              <a:rPr lang="it-IT" sz="4200" dirty="0" err="1"/>
              <a:t>Align</a:t>
            </a:r>
            <a:r>
              <a:rPr lang="it-IT" sz="4200" dirty="0"/>
              <a:t> Copyright with </a:t>
            </a:r>
            <a:r>
              <a:rPr lang="it-IT" sz="4200" dirty="0" err="1"/>
              <a:t>Its</a:t>
            </a:r>
            <a:r>
              <a:rPr lang="it-IT" sz="4200" dirty="0"/>
              <a:t> Fundamentals, in B. </a:t>
            </a:r>
            <a:r>
              <a:rPr lang="it-IT" sz="4200" dirty="0" err="1"/>
              <a:t>Hugenholtz</a:t>
            </a:r>
            <a:r>
              <a:rPr lang="it-IT" sz="4200" dirty="0"/>
              <a:t> (ed.), Copyright </a:t>
            </a:r>
            <a:r>
              <a:rPr lang="it-IT" sz="4200" dirty="0" err="1"/>
              <a:t>Reconstructed</a:t>
            </a:r>
            <a:r>
              <a:rPr lang="it-IT" sz="4200" dirty="0"/>
              <a:t>  </a:t>
            </a:r>
            <a:r>
              <a:rPr lang="it-IT" sz="4200" dirty="0" err="1"/>
              <a:t>Rethinking</a:t>
            </a:r>
            <a:r>
              <a:rPr lang="it-IT" sz="4200" dirty="0"/>
              <a:t> </a:t>
            </a:r>
            <a:r>
              <a:rPr lang="it-IT" sz="4200" dirty="0" err="1"/>
              <a:t>Copyright’s</a:t>
            </a:r>
            <a:r>
              <a:rPr lang="it-IT" sz="4200" dirty="0"/>
              <a:t> </a:t>
            </a:r>
            <a:r>
              <a:rPr lang="it-IT" sz="4200" dirty="0" err="1"/>
              <a:t>Economic</a:t>
            </a:r>
            <a:r>
              <a:rPr lang="it-IT" sz="4200" dirty="0"/>
              <a:t> </a:t>
            </a:r>
            <a:r>
              <a:rPr lang="it-IT" sz="4200" dirty="0" err="1"/>
              <a:t>Rights</a:t>
            </a:r>
            <a:r>
              <a:rPr lang="it-IT" sz="4200" dirty="0"/>
              <a:t> in a Time of Highly </a:t>
            </a:r>
            <a:r>
              <a:rPr lang="it-IT" sz="4200" dirty="0" err="1"/>
              <a:t>Dynamic</a:t>
            </a:r>
            <a:r>
              <a:rPr lang="it-IT" sz="4200" dirty="0"/>
              <a:t> </a:t>
            </a:r>
            <a:r>
              <a:rPr lang="it-IT" sz="4200" dirty="0" err="1"/>
              <a:t>Technological</a:t>
            </a:r>
            <a:r>
              <a:rPr lang="it-IT" sz="4200" dirty="0"/>
              <a:t> and </a:t>
            </a:r>
            <a:r>
              <a:rPr lang="it-IT" sz="4200" dirty="0" err="1"/>
              <a:t>Economic</a:t>
            </a:r>
            <a:r>
              <a:rPr lang="it-IT" sz="4200" dirty="0"/>
              <a:t> </a:t>
            </a:r>
            <a:r>
              <a:rPr lang="it-IT" sz="4200" dirty="0" err="1"/>
              <a:t>Change</a:t>
            </a:r>
            <a:r>
              <a:rPr lang="it-IT" sz="4200" dirty="0"/>
              <a:t>, </a:t>
            </a:r>
            <a:r>
              <a:rPr lang="it-IT" sz="4200" dirty="0" err="1"/>
              <a:t>Wolters</a:t>
            </a:r>
            <a:r>
              <a:rPr lang="it-IT" sz="4200" dirty="0"/>
              <a:t> </a:t>
            </a:r>
            <a:r>
              <a:rPr lang="it-IT" sz="4200" dirty="0" err="1"/>
              <a:t>Kluwer</a:t>
            </a:r>
            <a:r>
              <a:rPr lang="it-IT" sz="4200" dirty="0"/>
              <a:t>, 2018</a:t>
            </a:r>
          </a:p>
          <a:p>
            <a:endParaRPr lang="it-IT" sz="4200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C4C6629F-0AF1-D64B-B24D-F3CBD8D08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Caso - CDSM ricerca - Parma - 2019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480B6135-CFAA-0141-A4E2-65DAE82BF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1DF2-4424-4D40-B980-3BA1B377C7FD}" type="slidenum">
              <a:rPr lang="it-IT" smtClean="0"/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77544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7" name="Titolo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Roberto Caso</a:t>
            </a:r>
          </a:p>
        </p:txBody>
      </p:sp>
      <p:sp>
        <p:nvSpPr>
          <p:cNvPr id="157698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it-IT" sz="2800" dirty="0">
                <a:latin typeface="Calibri" charset="0"/>
                <a:ea typeface="ＭＳ Ｐゴシック" charset="0"/>
                <a:cs typeface="ＭＳ Ｐゴシック" charset="0"/>
              </a:rPr>
              <a:t>E-mail: </a:t>
            </a:r>
          </a:p>
          <a:p>
            <a:pPr marL="0" indent="0" eaLnBrk="1" hangingPunct="1">
              <a:buFont typeface="Arial" charset="0"/>
              <a:buNone/>
            </a:pPr>
            <a:r>
              <a:rPr lang="it-IT" sz="2800" dirty="0">
                <a:latin typeface="Calibri" charset="0"/>
                <a:ea typeface="ＭＳ Ｐゴシック" charset="0"/>
                <a:cs typeface="ＭＳ Ｐゴシック" charset="0"/>
                <a:hlinkClick r:id="rId2"/>
              </a:rPr>
              <a:t>roberto.caso@unitn.it</a:t>
            </a:r>
            <a:endParaRPr lang="it-IT" sz="28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buFont typeface="Arial" charset="0"/>
              <a:buNone/>
            </a:pPr>
            <a:endParaRPr lang="it-IT" sz="28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it-IT" sz="2800" dirty="0">
                <a:latin typeface="Calibri" charset="0"/>
                <a:ea typeface="ＭＳ Ｐゴシック" charset="0"/>
                <a:cs typeface="ＭＳ Ｐゴシック" charset="0"/>
              </a:rPr>
              <a:t>Web:</a:t>
            </a:r>
          </a:p>
          <a:p>
            <a:pPr marL="0" indent="0" eaLnBrk="1" hangingPunct="1">
              <a:buFont typeface="Arial" charset="0"/>
              <a:buNone/>
            </a:pPr>
            <a:r>
              <a:rPr lang="it-IT" sz="2800" u="sng" dirty="0">
                <a:latin typeface="Calibri" charset="0"/>
                <a:ea typeface="ＭＳ Ｐゴシック" charset="0"/>
                <a:cs typeface="ＭＳ Ｐゴシック" charset="0"/>
                <a:hlinkClick r:id="rId3"/>
              </a:rPr>
              <a:t>http://www.lawtech.jus.unitn.it/index.php/people/roberto-caso</a:t>
            </a:r>
            <a:endParaRPr lang="it-IT" sz="28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0" indent="0">
              <a:buNone/>
            </a:pPr>
            <a:r>
              <a:rPr lang="it-IT" sz="2800" u="sng" dirty="0">
                <a:latin typeface="Calibri" charset="0"/>
                <a:ea typeface="ＭＳ Ｐゴシック" charset="0"/>
                <a:cs typeface="ＭＳ Ｐゴシック" charset="0"/>
                <a:hlinkClick r:id="rId4"/>
              </a:rPr>
              <a:t>http://www5.unitn.it/People/it/Web/Persona/PER0000633#INFO</a:t>
            </a:r>
            <a:endParaRPr lang="it-IT" sz="2800" u="sng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0" indent="0">
              <a:buNone/>
            </a:pPr>
            <a:r>
              <a:rPr lang="it-IT" sz="2800" dirty="0">
                <a:hlinkClick r:id="rId5"/>
              </a:rPr>
              <a:t>https://www.robertocaso.it/</a:t>
            </a:r>
            <a:endParaRPr lang="it-IT" sz="2800" u="sng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0" indent="0">
              <a:buNone/>
            </a:pPr>
            <a:endParaRPr lang="it-IT" sz="2800" u="sng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0" indent="0">
              <a:buNone/>
            </a:pPr>
            <a:endParaRPr lang="it-IT" sz="2800" u="sng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Caso - CDSM ricerca - Parma - 2019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509C-8CFC-C346-B65C-39AFE70597CB}" type="slidenum">
              <a:rPr lang="it-IT" smtClean="0"/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6465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latin typeface="Calibri" charset="0"/>
                <a:ea typeface="ＭＳ Ｐゴシック" charset="0"/>
                <a:cs typeface="ＭＳ Ｐゴシック" charset="0"/>
              </a:rPr>
              <a:t>Copyright</a:t>
            </a:r>
          </a:p>
        </p:txBody>
      </p:sp>
      <p:sp>
        <p:nvSpPr>
          <p:cNvPr id="113666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it-IT" dirty="0">
                <a:latin typeface="Calibri" charset="0"/>
                <a:ea typeface="ＭＳ Ｐゴシック" charset="0"/>
                <a:cs typeface="ＭＳ Ｐゴシック" charset="0"/>
              </a:rPr>
              <a:t>Copyright by Roberto Caso</a:t>
            </a:r>
          </a:p>
          <a:p>
            <a:pPr marL="0" indent="0" algn="ctr">
              <a:buFont typeface="Arial" charset="0"/>
              <a:buNone/>
            </a:pPr>
            <a:endParaRPr lang="it-IT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0" indent="0" algn="ctr">
              <a:buFont typeface="Arial" charset="0"/>
              <a:buNone/>
            </a:pPr>
            <a:r>
              <a:rPr lang="it-IT" dirty="0">
                <a:latin typeface="Calibri" charset="0"/>
                <a:ea typeface="ＭＳ Ｐゴシック" charset="0"/>
                <a:cs typeface="ＭＳ Ｐゴシック" charset="0"/>
              </a:rPr>
              <a:t>Licenza Creative </a:t>
            </a:r>
            <a:r>
              <a:rPr lang="it-IT" dirty="0" err="1">
                <a:latin typeface="Calibri" charset="0"/>
                <a:ea typeface="ＭＳ Ｐゴシック" charset="0"/>
                <a:cs typeface="ＭＳ Ｐゴシック" charset="0"/>
              </a:rPr>
              <a:t>Commons</a:t>
            </a:r>
            <a:endParaRPr lang="it-IT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0" indent="0" algn="ctr">
              <a:buFont typeface="Arial" charset="0"/>
              <a:buNone/>
            </a:pPr>
            <a:r>
              <a:rPr lang="it-IT" dirty="0">
                <a:latin typeface="Calibri" charset="0"/>
                <a:ea typeface="ＭＳ Ｐゴシック" charset="0"/>
                <a:cs typeface="ＭＳ Ｐゴシック" charset="0"/>
              </a:rPr>
              <a:t>Quest'opera è distribuita con </a:t>
            </a:r>
            <a:r>
              <a:rPr lang="it-IT" dirty="0">
                <a:latin typeface="Calibri" charset="0"/>
                <a:ea typeface="ＭＳ Ｐゴシック" charset="0"/>
                <a:cs typeface="ＭＳ Ｐゴシック" charset="0"/>
                <a:hlinkClick r:id="rId3"/>
              </a:rPr>
              <a:t>Licenza Creative Commons Attribuzione - Condividi allo stesso modo 4.0 Internazionale</a:t>
            </a:r>
            <a:endParaRPr lang="it-IT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113669" name="Immagine 5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3200" y="2209800"/>
            <a:ext cx="11176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Caso - CDSM ricerca - Parma - 2019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509C-8CFC-C346-B65C-39AFE70597CB}" type="slidenum">
              <a:rPr lang="it-IT" smtClean="0"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5484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EC686B9-B619-0F46-BB8E-A825245A9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Ripensando le eccezioni e limitazioni: in cerca della libertà perduta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3BCE803-831C-444D-8087-12C7A4387D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L’interpretazione evolutiva del Three </a:t>
            </a:r>
            <a:r>
              <a:rPr lang="it-IT" dirty="0" err="1"/>
              <a:t>Step</a:t>
            </a:r>
            <a:r>
              <a:rPr lang="it-IT" dirty="0"/>
              <a:t> Test</a:t>
            </a:r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L’eccezione di citazione come fair use</a:t>
            </a:r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Le eccezioni come diritti (degli utenti)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FA9E7FE4-50C4-824E-BAE8-181A820C6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Caso - CDSM ricerca - Parma - 2019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0E2D591A-4A59-0F44-AE49-70F93D404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1DF2-4424-4D40-B980-3BA1B377C7FD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5051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DD9C05C-06E6-7044-9BDF-159198D80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La Corte di Giustizia e il </a:t>
            </a:r>
            <a:r>
              <a:rPr lang="it-IT" dirty="0" err="1"/>
              <a:t>drittwirkung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20F12622-A482-6445-9147-1F5534173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Il </a:t>
            </a:r>
            <a:r>
              <a:rPr lang="it-IT" sz="2400" b="1" u="sng" dirty="0"/>
              <a:t>giusto equilibrio tra diritti fondamentali </a:t>
            </a:r>
            <a:r>
              <a:rPr lang="it-IT" sz="2400" dirty="0"/>
              <a:t>da </a:t>
            </a:r>
            <a:r>
              <a:rPr lang="it-IT" sz="2400" dirty="0" err="1"/>
              <a:t>Promusicae</a:t>
            </a:r>
            <a:r>
              <a:rPr lang="it-IT" sz="2400" dirty="0"/>
              <a:t> alla triade (</a:t>
            </a:r>
            <a:r>
              <a:rPr lang="it-IT" sz="2400" dirty="0" err="1"/>
              <a:t>Funke</a:t>
            </a:r>
            <a:r>
              <a:rPr lang="it-IT" sz="2400" dirty="0"/>
              <a:t> </a:t>
            </a:r>
            <a:r>
              <a:rPr lang="it-IT" sz="2400" dirty="0" err="1"/>
              <a:t>Medien</a:t>
            </a:r>
            <a:r>
              <a:rPr lang="it-IT" sz="2400" dirty="0"/>
              <a:t>, </a:t>
            </a:r>
            <a:r>
              <a:rPr lang="it-IT" sz="2400" dirty="0" err="1"/>
              <a:t>Pelham</a:t>
            </a:r>
            <a:r>
              <a:rPr lang="it-IT" sz="2400" dirty="0"/>
              <a:t>, </a:t>
            </a:r>
            <a:r>
              <a:rPr lang="it-IT" sz="2400" dirty="0" err="1"/>
              <a:t>Spiegel</a:t>
            </a:r>
            <a:r>
              <a:rPr lang="it-IT" sz="2400" dirty="0"/>
              <a:t> Online) del 2019 (cfr. </a:t>
            </a:r>
            <a:r>
              <a:rPr lang="it-IT" sz="2400" dirty="0" err="1"/>
              <a:t>Sganga</a:t>
            </a:r>
            <a:r>
              <a:rPr lang="it-IT" sz="2400" dirty="0"/>
              <a:t>, 2019)</a:t>
            </a:r>
          </a:p>
          <a:p>
            <a:pPr marL="0" indent="0">
              <a:buNone/>
            </a:pPr>
            <a:r>
              <a:rPr lang="it-IT" sz="2400" dirty="0"/>
              <a:t>La Corte ribadendo alcuni punti di pronunce precedenti sembra voler in qualche modo rafforzare le eccezioni e limitazioni</a:t>
            </a:r>
          </a:p>
          <a:p>
            <a:r>
              <a:rPr lang="it-IT" sz="2400" dirty="0" err="1"/>
              <a:t>Funke</a:t>
            </a:r>
            <a:r>
              <a:rPr lang="it-IT" sz="2400" dirty="0"/>
              <a:t> </a:t>
            </a:r>
            <a:r>
              <a:rPr lang="it-IT" sz="2400" dirty="0" err="1"/>
              <a:t>Medien</a:t>
            </a:r>
            <a:r>
              <a:rPr lang="it-IT" sz="2400" dirty="0"/>
              <a:t> p. 70; </a:t>
            </a:r>
            <a:r>
              <a:rPr lang="it-IT" sz="2400" dirty="0" err="1"/>
              <a:t>Spiegel</a:t>
            </a:r>
            <a:r>
              <a:rPr lang="it-IT" sz="2400" dirty="0"/>
              <a:t> Online p. 54. Eccezioni e limitazioni comportano </a:t>
            </a:r>
            <a:r>
              <a:rPr lang="it-IT" sz="2400" b="1" u="sng" dirty="0"/>
              <a:t>diritti</a:t>
            </a:r>
            <a:r>
              <a:rPr lang="it-IT" sz="2400" dirty="0"/>
              <a:t> a vantaggio degli utenti (</a:t>
            </a:r>
            <a:r>
              <a:rPr lang="it-IT" sz="2400" dirty="0" err="1"/>
              <a:t>Eugen</a:t>
            </a:r>
            <a:r>
              <a:rPr lang="it-IT" sz="2400" dirty="0"/>
              <a:t> </a:t>
            </a:r>
            <a:r>
              <a:rPr lang="it-IT" sz="2400" dirty="0" err="1"/>
              <a:t>Ulmer</a:t>
            </a:r>
            <a:r>
              <a:rPr lang="it-IT" sz="2400" dirty="0"/>
              <a:t> 2014, p. 43) </a:t>
            </a:r>
          </a:p>
          <a:p>
            <a:endParaRPr lang="it-IT" sz="2400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45352C55-20C2-4742-A628-9A06424D2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Caso - CDSM ricerca - Parma - 2019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93A7E4CD-CA1C-9E4A-8C24-D467F37DE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1DF2-4424-4D40-B980-3BA1B377C7F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046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AA2BBC1-F9BF-EF43-B3A6-A40EE0277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2019: la ricerca e l’odissea nello spazio (ristretto) delle eccezioni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540C6C41-2694-9D4E-810B-FCD6DE251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La vicenda delle eccezioni per scopi di ricerca nella direttiva DSM</a:t>
            </a:r>
          </a:p>
          <a:p>
            <a:endParaRPr lang="it-IT" dirty="0"/>
          </a:p>
          <a:p>
            <a:r>
              <a:rPr lang="it-IT" dirty="0"/>
              <a:t>La ricerca vuole un lasciapassare, un’eccezione, un «privilegio» potente?</a:t>
            </a:r>
          </a:p>
          <a:p>
            <a:endParaRPr lang="it-IT" dirty="0"/>
          </a:p>
          <a:p>
            <a:r>
              <a:rPr lang="it-IT" dirty="0"/>
              <a:t>O vuole un diritto d’autore più ristretto, più flessibile e meno confuso? Lo sdoppiamento di personalità della Commissione UE (più OA, OS e, nello stesso tempo, più esclusive)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526BEEE4-97F8-A347-8881-00A38DC28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Caso - CDSM ricerca - Parma - 2019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49292E28-6409-0C42-AC8F-1BD1A7170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1DF2-4424-4D40-B980-3BA1B377C7FD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6177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8B15F23-EF32-BB47-AB20-AB0FE49B6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L’ordine del ragionamento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8BEF82B8-6E8B-C940-96B1-DEDB6B055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/>
              <a:t>La legge sul diritto d’autore confligge con il progresso (della conoscenza e) della scienza</a:t>
            </a:r>
          </a:p>
          <a:p>
            <a:pPr marL="514350" indent="-514350">
              <a:buFont typeface="+mj-lt"/>
              <a:buAutoNum type="arabicPeriod"/>
            </a:pP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La ricerca (e tutto il resto del mondo europeo) nel triangolo delle Bermuda</a:t>
            </a:r>
          </a:p>
          <a:p>
            <a:pPr marL="514350" indent="-514350">
              <a:buFont typeface="+mj-lt"/>
              <a:buAutoNum type="arabicPeriod"/>
            </a:pP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Gli art. 3 e 4 della direttiva DSM</a:t>
            </a:r>
          </a:p>
          <a:p>
            <a:pPr marL="514350" indent="-514350">
              <a:buFont typeface="+mj-lt"/>
              <a:buAutoNum type="arabicPeriod"/>
            </a:pP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Conclusioni: dall’illuminismo al datismo</a:t>
            </a:r>
          </a:p>
          <a:p>
            <a:pPr marL="514350" indent="-514350">
              <a:buFont typeface="+mj-lt"/>
              <a:buAutoNum type="arabicPeriod"/>
            </a:pPr>
            <a:endParaRPr lang="it-IT" dirty="0"/>
          </a:p>
          <a:p>
            <a:pPr marL="514350" indent="-514350">
              <a:buFont typeface="+mj-lt"/>
              <a:buAutoNum type="arabicPeriod"/>
            </a:pP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BB922CFB-6C81-4B42-A160-4D59A10EB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Caso - CDSM ricerca - Parma - 2019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0E6AD25D-7610-184D-8C71-E41C3AF10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1DF2-4424-4D40-B980-3BA1B377C7FD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5194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16A5621-42D2-074C-A52D-15CB1B060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4BC1FFBF-917B-0C44-8905-6BE5BA65C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9600" dirty="0"/>
              <a:t>1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4D9EC48E-06A0-D84D-8435-782861DDE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Caso - CDSM ricerca - Parma - 2019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10DC7281-BA01-3D40-A98B-1ABE96AD3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1DF2-4424-4D40-B980-3BA1B377C7FD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6857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B7FDA7F-DFC8-CF48-B6D9-4886C8DDF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Reichman</a:t>
            </a:r>
            <a:r>
              <a:rPr lang="it-IT" dirty="0"/>
              <a:t>, </a:t>
            </a:r>
            <a:r>
              <a:rPr lang="it-IT" dirty="0" err="1"/>
              <a:t>Okediji</a:t>
            </a:r>
            <a:r>
              <a:rPr lang="it-IT" dirty="0"/>
              <a:t> 2012</a:t>
            </a:r>
          </a:p>
        </p:txBody>
      </p:sp>
      <p:pic>
        <p:nvPicPr>
          <p:cNvPr id="7" name="Segnaposto contenuto 6">
            <a:extLst>
              <a:ext uri="{FF2B5EF4-FFF2-40B4-BE49-F238E27FC236}">
                <a16:creationId xmlns:a16="http://schemas.microsoft.com/office/drawing/2014/main" xmlns="" id="{0FEDE4A4-5275-5540-AE40-6B7007046B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2150" y="2104231"/>
            <a:ext cx="7759700" cy="3517900"/>
          </a:xfrm>
        </p:spPr>
      </p:pic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BA1B5567-3B08-5C4D-BB45-DFB26F634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Caso - CDSM ricerca - Parma - 2019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BB3BD1F0-C863-8B4A-85D7-6E97FFFD2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11DF2-4424-4D40-B980-3BA1B377C7FD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91256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3474</TotalTime>
  <Words>2079</Words>
  <Application>Microsoft Office PowerPoint</Application>
  <PresentationFormat>Presentazione su schermo (4:3)</PresentationFormat>
  <Paragraphs>223</Paragraphs>
  <Slides>33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33</vt:i4>
      </vt:variant>
    </vt:vector>
  </HeadingPairs>
  <TitlesOfParts>
    <vt:vector size="34" baseType="lpstr">
      <vt:lpstr>Tema di Office</vt:lpstr>
      <vt:lpstr>Intelligenza artificiale, utilizzazioni libere per esigenze di ricerca e nuova Direttiva Copyright  Università di Parma 25.10.2019 </vt:lpstr>
      <vt:lpstr>Una missione impossibile o tremendamente breve?</vt:lpstr>
      <vt:lpstr>La libertà perduta (nelle libertà fondamentali del mercato)</vt:lpstr>
      <vt:lpstr>Ripensando le eccezioni e limitazioni: in cerca della libertà perduta </vt:lpstr>
      <vt:lpstr>La Corte di Giustizia e il drittwirkung</vt:lpstr>
      <vt:lpstr>2019: la ricerca e l’odissea nello spazio (ristretto) delle eccezioni </vt:lpstr>
      <vt:lpstr>L’ordine del ragionamento</vt:lpstr>
      <vt:lpstr>Presentazione standard di PowerPoint</vt:lpstr>
      <vt:lpstr>Reichman, Okediji 2012</vt:lpstr>
      <vt:lpstr>Presentazione standard di PowerPoint</vt:lpstr>
      <vt:lpstr>Breve storia di un disastro annunciato</vt:lpstr>
      <vt:lpstr>Senftleben 2019</vt:lpstr>
      <vt:lpstr>La direttiva DSM: un minaccioso Triangolo delle Bermuda </vt:lpstr>
      <vt:lpstr>Presentazione standard di PowerPoint</vt:lpstr>
      <vt:lpstr>Il «sistema» [;)] delle eccezioni sul TDM della direttiva DSM</vt:lpstr>
      <vt:lpstr>L’art. 3 dir. 790/2019 e i relativi considerando (5-17)</vt:lpstr>
      <vt:lpstr>L’art. 3 dir. 790/2019 e i relativi considerando (5-17)</vt:lpstr>
      <vt:lpstr>I punti più critici</vt:lpstr>
      <vt:lpstr>L’art. 4 dir. 790/2019 e i relativi considerando (5-17)</vt:lpstr>
      <vt:lpstr>I punti più critici</vt:lpstr>
      <vt:lpstr>Un giudizio severo e condivisibile (Quintais, 2019)</vt:lpstr>
      <vt:lpstr>Un giudizio più duro (e altrettanto condivisibile) (Pievatolo, 2019)</vt:lpstr>
      <vt:lpstr>Presentazione standard di PowerPoint</vt:lpstr>
      <vt:lpstr>L’opera come azione comunicativa</vt:lpstr>
      <vt:lpstr>L’illuminismo</vt:lpstr>
      <vt:lpstr>Il datismo </vt:lpstr>
      <vt:lpstr>Un’istantanea (selfie?) del legislatore europeo Tante cose da fare e così poco tempo… (Immagine di Jack Nicholson tratta dal film Batman di Tim Burton del 1989, casa di produzione Polygram Filmed Entertainment, citazione in base all’art. 70 l.d.a. e agli art. 2, 21, 33 Costituzione italiana)</vt:lpstr>
      <vt:lpstr>Grazie</vt:lpstr>
      <vt:lpstr>Bibliografia essenziale su CDSM e Corte di Giustizia</vt:lpstr>
      <vt:lpstr>Bibliografia essenziale su aspetti generali </vt:lpstr>
      <vt:lpstr>Bibliografia essenziale su aspetti generali </vt:lpstr>
      <vt:lpstr>Roberto Caso</vt:lpstr>
      <vt:lpstr>Copyright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BIG DATA, PROFILI TECNICI ECONOMICI E REGOLAMENTARI. L’ALGORITMO TRA INNOVAZIONE E CONCORRENZA</dc:title>
  <dc:creator>Roberto Caso</dc:creator>
  <cp:lastModifiedBy>Iusgate03</cp:lastModifiedBy>
  <cp:revision>168</cp:revision>
  <cp:lastPrinted>2019-10-24T06:33:07Z</cp:lastPrinted>
  <dcterms:created xsi:type="dcterms:W3CDTF">2019-03-05T11:50:15Z</dcterms:created>
  <dcterms:modified xsi:type="dcterms:W3CDTF">2019-10-29T14:59:31Z</dcterms:modified>
</cp:coreProperties>
</file>