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324" r:id="rId2"/>
    <p:sldId id="269" r:id="rId3"/>
    <p:sldId id="270" r:id="rId4"/>
    <p:sldId id="271" r:id="rId5"/>
    <p:sldId id="272" r:id="rId6"/>
    <p:sldId id="275" r:id="rId7"/>
    <p:sldId id="280" r:id="rId8"/>
    <p:sldId id="281" r:id="rId9"/>
    <p:sldId id="278" r:id="rId10"/>
    <p:sldId id="285" r:id="rId11"/>
    <p:sldId id="283" r:id="rId12"/>
    <p:sldId id="284" r:id="rId13"/>
    <p:sldId id="291" r:id="rId14"/>
    <p:sldId id="292" r:id="rId15"/>
    <p:sldId id="294" r:id="rId16"/>
    <p:sldId id="296" r:id="rId17"/>
    <p:sldId id="297" r:id="rId18"/>
    <p:sldId id="299" r:id="rId19"/>
    <p:sldId id="300" r:id="rId20"/>
    <p:sldId id="301" r:id="rId21"/>
    <p:sldId id="302" r:id="rId22"/>
    <p:sldId id="303" r:id="rId23"/>
    <p:sldId id="305" r:id="rId24"/>
    <p:sldId id="323" r:id="rId25"/>
    <p:sldId id="313" r:id="rId26"/>
    <p:sldId id="315" r:id="rId27"/>
    <p:sldId id="316" r:id="rId28"/>
    <p:sldId id="318" r:id="rId29"/>
    <p:sldId id="319" r:id="rId30"/>
    <p:sldId id="321" r:id="rId31"/>
    <p:sldId id="322"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6/16/2021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6/16/2021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6/16/2021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6/16/2021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6/16/2021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6/16/2021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6/16/2021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6/16/2021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6/16/2021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6/16/2021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6/16/2021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2A54C80-263E-416B-A8E0-580EDEADCBDC}" type="datetimeFigureOut">
              <a:rPr lang="en-US" dirty="0"/>
              <a:t>6/16/2021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6/16/2021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6/16/2021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C5C317B-3D8B-4204-A6A8-F03072009047}"/>
              </a:ext>
            </a:extLst>
          </p:cNvPr>
          <p:cNvSpPr>
            <a:spLocks noGrp="1"/>
          </p:cNvSpPr>
          <p:nvPr>
            <p:ph type="title"/>
          </p:nvPr>
        </p:nvSpPr>
        <p:spPr>
          <a:xfrm>
            <a:off x="384370" y="5664462"/>
            <a:ext cx="8596668" cy="642151"/>
          </a:xfrm>
        </p:spPr>
        <p:txBody>
          <a:bodyPr>
            <a:normAutofit/>
          </a:bodyPr>
          <a:lstStyle/>
          <a:p>
            <a:r>
              <a:rPr lang="it-IT" sz="2600" dirty="0"/>
              <a:t>Sintesi Slide Webinar 14 giugno 2021</a:t>
            </a:r>
          </a:p>
        </p:txBody>
      </p:sp>
      <p:pic>
        <p:nvPicPr>
          <p:cNvPr id="3" name="Immagine 2">
            <a:extLst>
              <a:ext uri="{FF2B5EF4-FFF2-40B4-BE49-F238E27FC236}">
                <a16:creationId xmlns:a16="http://schemas.microsoft.com/office/drawing/2014/main" id="{B3173903-D688-4BD7-AC19-6D3D95B4EB27}"/>
              </a:ext>
            </a:extLst>
          </p:cNvPr>
          <p:cNvPicPr>
            <a:picLocks noChangeAspect="1"/>
          </p:cNvPicPr>
          <p:nvPr/>
        </p:nvPicPr>
        <p:blipFill>
          <a:blip r:embed="rId2"/>
          <a:stretch>
            <a:fillRect/>
          </a:stretch>
        </p:blipFill>
        <p:spPr>
          <a:xfrm>
            <a:off x="0" y="78142"/>
            <a:ext cx="4581525" cy="1162050"/>
          </a:xfrm>
          <a:prstGeom prst="rect">
            <a:avLst/>
          </a:prstGeom>
        </p:spPr>
      </p:pic>
      <p:pic>
        <p:nvPicPr>
          <p:cNvPr id="5" name="Immagine 4">
            <a:extLst>
              <a:ext uri="{FF2B5EF4-FFF2-40B4-BE49-F238E27FC236}">
                <a16:creationId xmlns:a16="http://schemas.microsoft.com/office/drawing/2014/main" id="{44614037-4614-45C4-9F76-45902ECCC809}"/>
              </a:ext>
            </a:extLst>
          </p:cNvPr>
          <p:cNvPicPr>
            <a:picLocks noChangeAspect="1"/>
          </p:cNvPicPr>
          <p:nvPr/>
        </p:nvPicPr>
        <p:blipFill>
          <a:blip r:embed="rId3"/>
          <a:stretch>
            <a:fillRect/>
          </a:stretch>
        </p:blipFill>
        <p:spPr>
          <a:xfrm>
            <a:off x="3924446" y="1240192"/>
            <a:ext cx="4943297" cy="4177360"/>
          </a:xfrm>
          <a:prstGeom prst="rect">
            <a:avLst/>
          </a:prstGeom>
        </p:spPr>
      </p:pic>
    </p:spTree>
    <p:extLst>
      <p:ext uri="{BB962C8B-B14F-4D97-AF65-F5344CB8AC3E}">
        <p14:creationId xmlns:p14="http://schemas.microsoft.com/office/powerpoint/2010/main" val="19015873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6333B87-49F4-4638-B5E7-0D560149A62B}"/>
              </a:ext>
            </a:extLst>
          </p:cNvPr>
          <p:cNvSpPr>
            <a:spLocks noGrp="1"/>
          </p:cNvSpPr>
          <p:nvPr>
            <p:ph type="ctrTitle"/>
          </p:nvPr>
        </p:nvSpPr>
        <p:spPr>
          <a:xfrm>
            <a:off x="841242" y="367916"/>
            <a:ext cx="7766936" cy="553033"/>
          </a:xfrm>
        </p:spPr>
        <p:txBody>
          <a:bodyPr/>
          <a:lstStyle/>
          <a:p>
            <a:pPr algn="l"/>
            <a:r>
              <a:rPr kumimoji="0" lang="it-IT" sz="2400" b="0" i="0" u="none" strike="noStrike" kern="1200" cap="none" spc="0" normalizeH="0" baseline="0" noProof="0" dirty="0">
                <a:ln>
                  <a:noFill/>
                </a:ln>
                <a:solidFill>
                  <a:srgbClr val="90C226"/>
                </a:solidFill>
                <a:effectLst/>
                <a:uLnTx/>
                <a:uFillTx/>
                <a:latin typeface="Trebuchet MS" panose="020B0603020202020204"/>
                <a:ea typeface="+mj-ea"/>
                <a:cs typeface="+mj-cs"/>
              </a:rPr>
              <a:t>ATTIVITA’ non a rischio specifico</a:t>
            </a:r>
            <a:endParaRPr lang="it-IT" dirty="0"/>
          </a:p>
        </p:txBody>
      </p:sp>
      <p:sp>
        <p:nvSpPr>
          <p:cNvPr id="3" name="Sottotitolo 2">
            <a:extLst>
              <a:ext uri="{FF2B5EF4-FFF2-40B4-BE49-F238E27FC236}">
                <a16:creationId xmlns:a16="http://schemas.microsoft.com/office/drawing/2014/main" id="{CF32CE92-EDC7-4175-9775-C0D3CF982EA9}"/>
              </a:ext>
            </a:extLst>
          </p:cNvPr>
          <p:cNvSpPr>
            <a:spLocks noGrp="1"/>
          </p:cNvSpPr>
          <p:nvPr>
            <p:ph type="subTitle" idx="1"/>
          </p:nvPr>
        </p:nvSpPr>
        <p:spPr>
          <a:xfrm>
            <a:off x="1507067" y="1189609"/>
            <a:ext cx="7766936" cy="3870663"/>
          </a:xfrm>
        </p:spPr>
        <p:txBody>
          <a:bodyPr/>
          <a:lstStyle/>
          <a:p>
            <a:pPr algn="just">
              <a:lnSpc>
                <a:spcPts val="2800"/>
              </a:lnSpc>
            </a:pPr>
            <a:r>
              <a:rPr lang="it-IT" sz="2000" dirty="0">
                <a:effectLst/>
                <a:latin typeface="Arial" panose="020B0604020202020204" pitchFamily="34" charset="0"/>
                <a:ea typeface="Times New Roman" panose="02020603050405020304" pitchFamily="18" charset="0"/>
              </a:rPr>
              <a:t>Realtà lavorative che, per quanto svolgenti attività sanitarie, non contemplano nel loro DVR uno specifico rischio da agente biologico “Covid”.</a:t>
            </a:r>
            <a:endParaRPr lang="it-IT" sz="2000" dirty="0">
              <a:effectLst/>
              <a:latin typeface="Times New Roman" panose="02020603050405020304" pitchFamily="18" charset="0"/>
              <a:ea typeface="Times New Roman" panose="02020603050405020304" pitchFamily="18" charset="0"/>
            </a:endParaRPr>
          </a:p>
          <a:p>
            <a:pPr algn="just">
              <a:lnSpc>
                <a:spcPts val="2800"/>
              </a:lnSpc>
            </a:pPr>
            <a:r>
              <a:rPr lang="it-IT" sz="2000" dirty="0">
                <a:effectLst/>
                <a:latin typeface="Arial" panose="020B0604020202020204" pitchFamily="34" charset="0"/>
                <a:ea typeface="Times New Roman" panose="02020603050405020304" pitchFamily="18" charset="0"/>
              </a:rPr>
              <a:t>Per queste l’Ispettorato Nazionale del Lavoro le considera, per quanto riguarda il Covid 19, come ambienti </a:t>
            </a:r>
            <a:r>
              <a:rPr lang="it-IT" sz="2000" u="sng" dirty="0">
                <a:effectLst/>
                <a:latin typeface="Arial" panose="020B0604020202020204" pitchFamily="34" charset="0"/>
                <a:ea typeface="Times New Roman" panose="02020603050405020304" pitchFamily="18" charset="0"/>
              </a:rPr>
              <a:t>a mero rischio generico</a:t>
            </a:r>
            <a:r>
              <a:rPr lang="it-IT" sz="2000" dirty="0">
                <a:effectLst/>
                <a:latin typeface="Arial" panose="020B0604020202020204" pitchFamily="34" charset="0"/>
                <a:ea typeface="Times New Roman" panose="02020603050405020304" pitchFamily="18" charset="0"/>
              </a:rPr>
              <a:t>, per i quali cioè “</a:t>
            </a:r>
            <a:r>
              <a:rPr lang="it-IT" sz="2000" i="1" dirty="0">
                <a:effectLst/>
                <a:latin typeface="Arial" panose="020B0604020202020204" pitchFamily="34" charset="0"/>
                <a:ea typeface="Times New Roman" panose="02020603050405020304" pitchFamily="18" charset="0"/>
              </a:rPr>
              <a:t>il rischio non è riconducibile al titolo X del Dlgs 81/2008, non attendendo ordinariamente al ciclo produttivo aziendale”</a:t>
            </a:r>
            <a:r>
              <a:rPr lang="it-IT" sz="2000" dirty="0">
                <a:effectLst/>
                <a:latin typeface="Arial" panose="020B0604020202020204" pitchFamily="34" charset="0"/>
                <a:ea typeface="Times New Roman" panose="02020603050405020304" pitchFamily="18" charset="0"/>
              </a:rPr>
              <a:t> (Circolare INL n. 149 del 20.04.2020, allegato “Procedure Covid-19_Istruzioni l’esecuzione dell’ispezione”).</a:t>
            </a:r>
            <a:endParaRPr lang="it-IT" sz="2000" dirty="0">
              <a:effectLst/>
              <a:latin typeface="Times New Roman" panose="02020603050405020304" pitchFamily="18" charset="0"/>
              <a:ea typeface="Times New Roman" panose="02020603050405020304" pitchFamily="18" charset="0"/>
            </a:endParaRPr>
          </a:p>
          <a:p>
            <a:endParaRPr lang="it-IT" dirty="0"/>
          </a:p>
        </p:txBody>
      </p:sp>
    </p:spTree>
    <p:extLst>
      <p:ext uri="{BB962C8B-B14F-4D97-AF65-F5344CB8AC3E}">
        <p14:creationId xmlns:p14="http://schemas.microsoft.com/office/powerpoint/2010/main" val="26523788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a:extLst>
              <a:ext uri="{FF2B5EF4-FFF2-40B4-BE49-F238E27FC236}">
                <a16:creationId xmlns:a16="http://schemas.microsoft.com/office/drawing/2014/main" id="{A7C0D349-09D3-461E-81B9-AA99F9B72A16}"/>
              </a:ext>
            </a:extLst>
          </p:cNvPr>
          <p:cNvSpPr>
            <a:spLocks noGrp="1"/>
          </p:cNvSpPr>
          <p:nvPr>
            <p:ph type="subTitle" idx="1"/>
          </p:nvPr>
        </p:nvSpPr>
        <p:spPr>
          <a:xfrm>
            <a:off x="825623" y="1189608"/>
            <a:ext cx="8448380" cy="4989249"/>
          </a:xfrm>
        </p:spPr>
        <p:txBody>
          <a:bodyPr>
            <a:normAutofit lnSpcReduction="10000"/>
          </a:bodyPr>
          <a:lstStyle/>
          <a:p>
            <a:pPr algn="just"/>
            <a:r>
              <a:rPr lang="it-IT" sz="2800" dirty="0">
                <a:effectLst/>
                <a:latin typeface="Calibri" panose="020F0502020204030204" pitchFamily="34" charset="0"/>
                <a:ea typeface="Calibri" panose="020F0502020204030204" pitchFamily="34" charset="0"/>
              </a:rPr>
              <a:t>“RISCHIO ALTO”:</a:t>
            </a:r>
            <a:r>
              <a:rPr lang="it-IT" sz="2800" dirty="0">
                <a:effectLst/>
                <a:latin typeface="Calibri" panose="020F0502020204030204" pitchFamily="34" charset="0"/>
                <a:ea typeface="Calibri" panose="020F0502020204030204" pitchFamily="34" charset="0"/>
                <a:cs typeface="Times New Roman" panose="02020603050405020304" pitchFamily="18" charset="0"/>
              </a:rPr>
              <a:t> </a:t>
            </a:r>
            <a:r>
              <a:rPr lang="it-IT" sz="2800" dirty="0">
                <a:effectLst/>
                <a:latin typeface="Calibri" panose="020F0502020204030204" pitchFamily="34" charset="0"/>
                <a:ea typeface="Calibri" panose="020F0502020204030204" pitchFamily="34" charset="0"/>
              </a:rPr>
              <a:t>lavori o compiti ad alto potenziale per il contatto ravvicinato (meno di un metro per almeno 10/15 minuti) con persone note o sospettate di essere state infettate da SARS-CoV-2.</a:t>
            </a:r>
          </a:p>
          <a:p>
            <a:pPr algn="just"/>
            <a:endParaRPr lang="it-IT" sz="2800" dirty="0">
              <a:latin typeface="Calibri" panose="020F0502020204030204" pitchFamily="34" charset="0"/>
              <a:ea typeface="Calibri" panose="020F0502020204030204" pitchFamily="34" charset="0"/>
            </a:endParaRPr>
          </a:p>
          <a:p>
            <a:pPr algn="just"/>
            <a:r>
              <a:rPr lang="it-IT" sz="2800" dirty="0">
                <a:effectLst/>
                <a:latin typeface="Calibri" panose="020F0502020204030204" pitchFamily="34" charset="0"/>
                <a:ea typeface="Calibri" panose="020F0502020204030204" pitchFamily="34" charset="0"/>
              </a:rPr>
              <a:t>“RISCHIO MOLTO ALTO”: lavori e compiti con rischio di esposizione a aerosol contenenti SARS-CoV-2, in ambienti in cui vengono regolarmente eseguite procedure di generazione di aerosol eseguita su pazienti con COVID-19 o che lavorano con persone infette in luoghi chiusi e affollati senza ventilazione adeguata</a:t>
            </a:r>
            <a:endParaRPr lang="it-IT" sz="2800" dirty="0"/>
          </a:p>
        </p:txBody>
      </p:sp>
      <p:sp>
        <p:nvSpPr>
          <p:cNvPr id="4" name="Titolo 1">
            <a:extLst>
              <a:ext uri="{FF2B5EF4-FFF2-40B4-BE49-F238E27FC236}">
                <a16:creationId xmlns:a16="http://schemas.microsoft.com/office/drawing/2014/main" id="{FAF5F8B3-90E0-4C48-9808-2A564C4F0F75}"/>
              </a:ext>
            </a:extLst>
          </p:cNvPr>
          <p:cNvSpPr>
            <a:spLocks noGrp="1"/>
          </p:cNvSpPr>
          <p:nvPr>
            <p:ph type="ctrTitle"/>
          </p:nvPr>
        </p:nvSpPr>
        <p:spPr>
          <a:xfrm>
            <a:off x="1027672" y="88777"/>
            <a:ext cx="7766936" cy="923276"/>
          </a:xfrm>
        </p:spPr>
        <p:txBody>
          <a:bodyPr/>
          <a:lstStyle/>
          <a:p>
            <a:pPr algn="l"/>
            <a:r>
              <a:rPr lang="it-IT" sz="2400" dirty="0"/>
              <a:t>MANSIONI_Grado del rischio</a:t>
            </a:r>
            <a:br>
              <a:rPr lang="it-IT" sz="2400" dirty="0"/>
            </a:br>
            <a:r>
              <a:rPr lang="en-US" sz="1400" dirty="0"/>
              <a:t>Framework di </a:t>
            </a:r>
            <a:r>
              <a:rPr lang="en-US" sz="1400" dirty="0" err="1"/>
              <a:t>valori</a:t>
            </a:r>
            <a:r>
              <a:rPr lang="en-US" sz="1400" dirty="0"/>
              <a:t> SAGE (Strategic Advisory Group of Experts on Immunization) </a:t>
            </a:r>
            <a:r>
              <a:rPr lang="en-US" sz="1400" dirty="0" err="1"/>
              <a:t>dell’OMS</a:t>
            </a:r>
            <a:r>
              <a:rPr lang="en-US" sz="1400" dirty="0"/>
              <a:t> </a:t>
            </a:r>
            <a:r>
              <a:rPr lang="en-US" sz="1400" dirty="0" err="1"/>
              <a:t>che</a:t>
            </a:r>
            <a:r>
              <a:rPr lang="en-US" sz="1400" dirty="0"/>
              <a:t> </a:t>
            </a:r>
            <a:r>
              <a:rPr lang="en-US" sz="1400" dirty="0" err="1"/>
              <a:t>rinvia</a:t>
            </a:r>
            <a:r>
              <a:rPr lang="en-US" sz="1400" dirty="0"/>
              <a:t> a </a:t>
            </a:r>
            <a:r>
              <a:rPr lang="it-IT" sz="1400" dirty="0"/>
              <a:t>Interim </a:t>
            </a:r>
            <a:r>
              <a:rPr lang="it-IT" sz="1400" dirty="0" err="1"/>
              <a:t>guidance</a:t>
            </a:r>
            <a:r>
              <a:rPr lang="it-IT" sz="1400" dirty="0"/>
              <a:t> di OIL e OMS</a:t>
            </a:r>
          </a:p>
        </p:txBody>
      </p:sp>
    </p:spTree>
    <p:extLst>
      <p:ext uri="{BB962C8B-B14F-4D97-AF65-F5344CB8AC3E}">
        <p14:creationId xmlns:p14="http://schemas.microsoft.com/office/powerpoint/2010/main" val="2727885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A86C67-DCF3-4620-AEE1-71080D565AA7}"/>
              </a:ext>
            </a:extLst>
          </p:cNvPr>
          <p:cNvSpPr>
            <a:spLocks noGrp="1"/>
          </p:cNvSpPr>
          <p:nvPr>
            <p:ph type="ctrTitle"/>
          </p:nvPr>
        </p:nvSpPr>
        <p:spPr>
          <a:xfrm>
            <a:off x="805731" y="550415"/>
            <a:ext cx="7766936" cy="526401"/>
          </a:xfrm>
        </p:spPr>
        <p:txBody>
          <a:bodyPr/>
          <a:lstStyle/>
          <a:p>
            <a:pPr algn="l"/>
            <a:r>
              <a:rPr lang="it-IT" sz="2400" dirty="0">
                <a:solidFill>
                  <a:srgbClr val="90C226"/>
                </a:solidFill>
                <a:latin typeface="Trebuchet MS" panose="020B0603020202020204"/>
              </a:rPr>
              <a:t>SISTEMI aziendali di abbattimento del rischio</a:t>
            </a:r>
            <a:endParaRPr lang="it-IT" dirty="0"/>
          </a:p>
        </p:txBody>
      </p:sp>
      <p:sp>
        <p:nvSpPr>
          <p:cNvPr id="3" name="Sottotitolo 2">
            <a:extLst>
              <a:ext uri="{FF2B5EF4-FFF2-40B4-BE49-F238E27FC236}">
                <a16:creationId xmlns:a16="http://schemas.microsoft.com/office/drawing/2014/main" id="{308DF2AA-10D2-4D1A-B559-43BAA52ECDDB}"/>
              </a:ext>
            </a:extLst>
          </p:cNvPr>
          <p:cNvSpPr>
            <a:spLocks noGrp="1"/>
          </p:cNvSpPr>
          <p:nvPr>
            <p:ph type="subTitle" idx="1"/>
          </p:nvPr>
        </p:nvSpPr>
        <p:spPr>
          <a:xfrm>
            <a:off x="805731" y="1251753"/>
            <a:ext cx="8468272" cy="4962616"/>
          </a:xfrm>
        </p:spPr>
        <p:txBody>
          <a:bodyPr>
            <a:normAutofit/>
          </a:bodyPr>
          <a:lstStyle/>
          <a:p>
            <a:pPr lvl="1" algn="just"/>
            <a:r>
              <a:rPr lang="it-IT" sz="2200" b="1" dirty="0">
                <a:effectLst/>
                <a:latin typeface="Calibri Light" panose="020F0302020204030204" pitchFamily="34" charset="0"/>
                <a:ea typeface="Times New Roman" panose="02020603050405020304" pitchFamily="18" charset="0"/>
                <a:cs typeface="Times New Roman" panose="02020603050405020304" pitchFamily="18" charset="0"/>
              </a:rPr>
              <a:t>Risoluzione n. 2361</a:t>
            </a:r>
            <a:r>
              <a:rPr lang="it-IT" sz="2200" dirty="0">
                <a:effectLst/>
                <a:latin typeface="Calibri Light" panose="020F0302020204030204" pitchFamily="34" charset="0"/>
                <a:ea typeface="Times New Roman" panose="02020603050405020304" pitchFamily="18" charset="0"/>
                <a:cs typeface="Times New Roman" panose="02020603050405020304" pitchFamily="18" charset="0"/>
              </a:rPr>
              <a:t> (gennaio 2021) dell’Assemblea Parlamentare del Consiglio d’Europa, </a:t>
            </a:r>
            <a:r>
              <a:rPr lang="it-IT" sz="2200" i="1" dirty="0">
                <a:effectLst/>
                <a:latin typeface="Calibri Light" panose="020F0302020204030204" pitchFamily="34" charset="0"/>
                <a:ea typeface="Times New Roman" panose="02020603050405020304" pitchFamily="18" charset="0"/>
                <a:cs typeface="Times New Roman" panose="02020603050405020304" pitchFamily="18" charset="0"/>
              </a:rPr>
              <a:t>Report</a:t>
            </a:r>
            <a:r>
              <a:rPr lang="it-IT" sz="2200" dirty="0">
                <a:effectLst/>
                <a:latin typeface="Calibri Light" panose="020F0302020204030204" pitchFamily="34" charset="0"/>
                <a:ea typeface="Times New Roman" panose="02020603050405020304" pitchFamily="18" charset="0"/>
                <a:cs typeface="Times New Roman" panose="02020603050405020304" pitchFamily="18" charset="0"/>
              </a:rPr>
              <a:t> della relatrice proponente J. De </a:t>
            </a:r>
            <a:r>
              <a:rPr lang="it-IT" sz="2200" dirty="0" err="1">
                <a:effectLst/>
                <a:latin typeface="Calibri Light" panose="020F0302020204030204" pitchFamily="34" charset="0"/>
                <a:ea typeface="Times New Roman" panose="02020603050405020304" pitchFamily="18" charset="0"/>
                <a:cs typeface="Times New Roman" panose="02020603050405020304" pitchFamily="18" charset="0"/>
              </a:rPr>
              <a:t>Temmerman</a:t>
            </a:r>
            <a:r>
              <a:rPr lang="it-IT" sz="2200" dirty="0">
                <a:effectLst/>
                <a:latin typeface="Calibri Light" panose="020F0302020204030204" pitchFamily="34" charset="0"/>
                <a:ea typeface="Times New Roman" panose="02020603050405020304" pitchFamily="18" charset="0"/>
                <a:cs typeface="Times New Roman" panose="02020603050405020304" pitchFamily="18" charset="0"/>
              </a:rPr>
              <a:t>,</a:t>
            </a:r>
          </a:p>
          <a:p>
            <a:pPr lvl="1" algn="just"/>
            <a:r>
              <a:rPr lang="it-IT" sz="2200" dirty="0">
                <a:latin typeface="Calibri Light" panose="020F0302020204030204" pitchFamily="34" charset="0"/>
                <a:cs typeface="Times New Roman" panose="02020603050405020304" pitchFamily="18" charset="0"/>
              </a:rPr>
              <a:t>menziona la posizione di chi sostiene la capacità dei Paesi sviluppati di procurare anche ai lavoratori sanitari dispositivi di protezione sufficientemente efficaci da rendere strettamente non necessaria la vaccinazione.</a:t>
            </a:r>
          </a:p>
          <a:p>
            <a:pPr algn="just"/>
            <a:endParaRPr lang="it-IT" sz="2000" dirty="0">
              <a:latin typeface="Calibri Light" panose="020F0302020204030204" pitchFamily="34" charset="0"/>
              <a:cs typeface="Times New Roman" panose="02020603050405020304" pitchFamily="18" charset="0"/>
            </a:endParaRPr>
          </a:p>
          <a:p>
            <a:pPr algn="just"/>
            <a:r>
              <a:rPr lang="it-IT" sz="2400" i="1" dirty="0"/>
              <a:t>«…alcuni bioeticisti </a:t>
            </a:r>
            <a:r>
              <a:rPr lang="it-IT" sz="2400" dirty="0"/>
              <a:t>[sostengono]</a:t>
            </a:r>
            <a:r>
              <a:rPr lang="it-IT" sz="2400" i="1" dirty="0"/>
              <a:t> che immunizzare gli operatori sanitari potrebbe non ridurre sostanzialmente i danni nei </a:t>
            </a:r>
            <a:r>
              <a:rPr lang="it-IT" sz="2400" i="1" u="sng" dirty="0"/>
              <a:t>paesi ad alto reddito </a:t>
            </a:r>
            <a:r>
              <a:rPr lang="it-IT" sz="2400" i="1" dirty="0"/>
              <a:t>in cui i dispositivi di protezione individuale li proteggono efficacemente»</a:t>
            </a:r>
          </a:p>
        </p:txBody>
      </p:sp>
    </p:spTree>
    <p:extLst>
      <p:ext uri="{BB962C8B-B14F-4D97-AF65-F5344CB8AC3E}">
        <p14:creationId xmlns:p14="http://schemas.microsoft.com/office/powerpoint/2010/main" val="4060502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F907496-4874-4619-BFE6-28669B8785CA}"/>
              </a:ext>
            </a:extLst>
          </p:cNvPr>
          <p:cNvSpPr>
            <a:spLocks noGrp="1"/>
          </p:cNvSpPr>
          <p:nvPr>
            <p:ph type="ctrTitle"/>
          </p:nvPr>
        </p:nvSpPr>
        <p:spPr>
          <a:xfrm>
            <a:off x="701336" y="247261"/>
            <a:ext cx="8797771" cy="853570"/>
          </a:xfrm>
        </p:spPr>
        <p:txBody>
          <a:bodyPr/>
          <a:lstStyle/>
          <a:p>
            <a:pPr algn="ctr"/>
            <a:r>
              <a:rPr lang="it-IT" dirty="0"/>
              <a:t>HABEAS CORPUS</a:t>
            </a:r>
          </a:p>
        </p:txBody>
      </p:sp>
      <p:sp>
        <p:nvSpPr>
          <p:cNvPr id="3" name="Sottotitolo 2">
            <a:extLst>
              <a:ext uri="{FF2B5EF4-FFF2-40B4-BE49-F238E27FC236}">
                <a16:creationId xmlns:a16="http://schemas.microsoft.com/office/drawing/2014/main" id="{92B19794-56F7-400C-9FD0-9E3B455A024D}"/>
              </a:ext>
            </a:extLst>
          </p:cNvPr>
          <p:cNvSpPr>
            <a:spLocks noGrp="1"/>
          </p:cNvSpPr>
          <p:nvPr>
            <p:ph type="subTitle" idx="1"/>
          </p:nvPr>
        </p:nvSpPr>
        <p:spPr>
          <a:xfrm>
            <a:off x="825623" y="1597981"/>
            <a:ext cx="8673484" cy="4119239"/>
          </a:xfrm>
        </p:spPr>
        <p:txBody>
          <a:bodyPr/>
          <a:lstStyle/>
          <a:p>
            <a:pPr algn="just">
              <a:spcBef>
                <a:spcPts val="0"/>
              </a:spcBef>
              <a:spcAft>
                <a:spcPts val="300"/>
              </a:spcAft>
            </a:pPr>
            <a:r>
              <a:rPr lang="it-IT" sz="2000" dirty="0"/>
              <a:t>A partire dal II dopoguerra</a:t>
            </a:r>
          </a:p>
          <a:p>
            <a:pPr algn="just">
              <a:spcBef>
                <a:spcPts val="0"/>
              </a:spcBef>
              <a:spcAft>
                <a:spcPts val="300"/>
              </a:spcAft>
            </a:pPr>
            <a:r>
              <a:rPr lang="it-IT" sz="2000" dirty="0"/>
              <a:t>in ragione delle immani tragedie appena vissute,</a:t>
            </a:r>
          </a:p>
          <a:p>
            <a:pPr algn="just">
              <a:spcBef>
                <a:spcPts val="0"/>
              </a:spcBef>
              <a:spcAft>
                <a:spcPts val="300"/>
              </a:spcAft>
            </a:pPr>
            <a:r>
              <a:rPr lang="it-IT" sz="2000" dirty="0"/>
              <a:t>anche in campo medico (sperimentazioni di medici e scienziati nazisti)</a:t>
            </a:r>
          </a:p>
          <a:p>
            <a:pPr algn="just">
              <a:spcBef>
                <a:spcPts val="0"/>
              </a:spcBef>
              <a:spcAft>
                <a:spcPts val="300"/>
              </a:spcAft>
            </a:pPr>
            <a:r>
              <a:rPr lang="it-IT" sz="2000" dirty="0"/>
              <a:t>e a fronte degli impressionanti e, per certi versi, inquietanti sviluppi tecnologici a cui proprio la Scienza aveva contribuito (bomba atomica)</a:t>
            </a:r>
          </a:p>
          <a:p>
            <a:pPr lvl="1" algn="just">
              <a:spcBef>
                <a:spcPts val="1200"/>
              </a:spcBef>
              <a:spcAft>
                <a:spcPts val="300"/>
              </a:spcAft>
            </a:pPr>
            <a:r>
              <a:rPr lang="it-IT" sz="2000" dirty="0">
                <a:solidFill>
                  <a:srgbClr val="00B050"/>
                </a:solidFill>
                <a:sym typeface="Wingdings" panose="05000000000000000000" pitchFamily="2" charset="2"/>
              </a:rPr>
              <a:t> BIOETICA	 - BIODIRITTO</a:t>
            </a:r>
            <a:endParaRPr lang="it-IT" sz="2000" dirty="0">
              <a:solidFill>
                <a:srgbClr val="00B050"/>
              </a:solidFill>
            </a:endParaRPr>
          </a:p>
          <a:p>
            <a:pPr algn="just">
              <a:spcBef>
                <a:spcPts val="0"/>
              </a:spcBef>
              <a:spcAft>
                <a:spcPts val="300"/>
              </a:spcAft>
            </a:pPr>
            <a:endParaRPr lang="it-IT" dirty="0"/>
          </a:p>
          <a:p>
            <a:pPr algn="just">
              <a:spcBef>
                <a:spcPts val="0"/>
              </a:spcBef>
              <a:spcAft>
                <a:spcPts val="300"/>
              </a:spcAft>
            </a:pPr>
            <a:endParaRPr lang="it-IT" dirty="0"/>
          </a:p>
          <a:p>
            <a:pPr algn="just">
              <a:spcBef>
                <a:spcPts val="0"/>
              </a:spcBef>
              <a:spcAft>
                <a:spcPts val="300"/>
              </a:spcAft>
            </a:pPr>
            <a:r>
              <a:rPr lang="it-IT" dirty="0"/>
              <a:t>Specificamente in campo medico</a:t>
            </a:r>
          </a:p>
          <a:p>
            <a:pPr marL="457200" marR="0" lvl="1" indent="0" algn="just" defTabSz="457200" rtl="0" eaLnBrk="1" fontAlgn="auto" latinLnBrk="0" hangingPunct="1">
              <a:lnSpc>
                <a:spcPct val="100000"/>
              </a:lnSpc>
              <a:spcBef>
                <a:spcPts val="1200"/>
              </a:spcBef>
              <a:spcAft>
                <a:spcPts val="300"/>
              </a:spcAft>
              <a:buClr>
                <a:srgbClr val="90C226"/>
              </a:buClr>
              <a:buSzPct val="80000"/>
              <a:buFont typeface="Wingdings 3" charset="2"/>
              <a:buNone/>
              <a:tabLst/>
              <a:defRPr/>
            </a:pPr>
            <a:r>
              <a:rPr kumimoji="0" lang="it-IT" sz="2000" b="0" i="0" u="none" strike="noStrike" kern="1200" cap="none" spc="0" normalizeH="0" baseline="0" noProof="0" dirty="0">
                <a:ln>
                  <a:noFill/>
                </a:ln>
                <a:solidFill>
                  <a:srgbClr val="00B050"/>
                </a:solidFill>
                <a:effectLst/>
                <a:uLnTx/>
                <a:uFillTx/>
                <a:latin typeface="Trebuchet MS" panose="020B0603020202020204"/>
                <a:ea typeface="+mn-ea"/>
                <a:cs typeface="+mn-cs"/>
                <a:sym typeface="Wingdings" panose="05000000000000000000" pitchFamily="2" charset="2"/>
              </a:rPr>
              <a:t> </a:t>
            </a:r>
            <a:r>
              <a:rPr kumimoji="0" lang="it-IT" sz="2000" b="0" i="0" u="none" strike="noStrike" kern="1200" cap="all" spc="0" normalizeH="0" noProof="0" dirty="0">
                <a:ln>
                  <a:noFill/>
                </a:ln>
                <a:solidFill>
                  <a:srgbClr val="00B050"/>
                </a:solidFill>
                <a:effectLst/>
                <a:uLnTx/>
                <a:uFillTx/>
                <a:latin typeface="Trebuchet MS" panose="020B0603020202020204"/>
                <a:ea typeface="+mn-ea"/>
                <a:cs typeface="+mn-cs"/>
                <a:sym typeface="Wingdings" panose="05000000000000000000" pitchFamily="2" charset="2"/>
              </a:rPr>
              <a:t>consenso “libero e informato” dell’interessato</a:t>
            </a:r>
            <a:endParaRPr kumimoji="0" lang="it-IT" sz="2000" b="0" i="0" u="none" strike="noStrike" kern="1200" cap="all" spc="0" normalizeH="0" noProof="0" dirty="0">
              <a:ln>
                <a:noFill/>
              </a:ln>
              <a:solidFill>
                <a:srgbClr val="00B050"/>
              </a:solidFill>
              <a:effectLst/>
              <a:uLnTx/>
              <a:uFillTx/>
              <a:latin typeface="Trebuchet MS" panose="020B0603020202020204"/>
              <a:ea typeface="+mn-ea"/>
              <a:cs typeface="+mn-cs"/>
            </a:endParaRPr>
          </a:p>
          <a:p>
            <a:pPr algn="just">
              <a:spcBef>
                <a:spcPts val="0"/>
              </a:spcBef>
              <a:spcAft>
                <a:spcPts val="300"/>
              </a:spcAft>
            </a:pPr>
            <a:endParaRPr lang="it-IT" dirty="0"/>
          </a:p>
        </p:txBody>
      </p:sp>
    </p:spTree>
    <p:extLst>
      <p:ext uri="{BB962C8B-B14F-4D97-AF65-F5344CB8AC3E}">
        <p14:creationId xmlns:p14="http://schemas.microsoft.com/office/powerpoint/2010/main" val="1996996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fade">
                                      <p:cBhvr>
                                        <p:cTn id="30" dur="500"/>
                                        <p:tgtEl>
                                          <p:spTgt spid="3">
                                            <p:txEl>
                                              <p:pRg st="7" end="7"/>
                                            </p:txEl>
                                          </p:spTgt>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fade">
                                      <p:cBhvr>
                                        <p:cTn id="33"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35A15EF5-14DA-43AB-8930-538294769462}"/>
              </a:ext>
            </a:extLst>
          </p:cNvPr>
          <p:cNvSpPr>
            <a:spLocks noGrp="1"/>
          </p:cNvSpPr>
          <p:nvPr>
            <p:ph sz="half" idx="1"/>
          </p:nvPr>
        </p:nvSpPr>
        <p:spPr>
          <a:xfrm>
            <a:off x="721723" y="918731"/>
            <a:ext cx="8552281" cy="2651107"/>
          </a:xfrm>
        </p:spPr>
        <p:txBody>
          <a:bodyPr>
            <a:normAutofit/>
          </a:bodyPr>
          <a:lstStyle/>
          <a:p>
            <a:pPr>
              <a:buAutoNum type="arabicParenR"/>
            </a:pPr>
            <a:r>
              <a:rPr lang="it-IT" sz="2600" dirty="0">
                <a:solidFill>
                  <a:srgbClr val="00B050"/>
                </a:solidFill>
              </a:rPr>
              <a:t>Costituzione delle Repubblica Italiana [1948]</a:t>
            </a:r>
          </a:p>
          <a:p>
            <a:pPr>
              <a:buAutoNum type="arabicParenR"/>
            </a:pPr>
            <a:r>
              <a:rPr lang="it-IT" sz="2600" dirty="0">
                <a:solidFill>
                  <a:srgbClr val="00B050"/>
                </a:solidFill>
              </a:rPr>
              <a:t>Convenzione europea per la salvaguardia dei diritti dell'uomo e delle libertà fondamentali [1950]</a:t>
            </a:r>
          </a:p>
          <a:p>
            <a:pPr>
              <a:buAutoNum type="arabicParenR"/>
            </a:pPr>
            <a:r>
              <a:rPr lang="it-IT" sz="2600" dirty="0">
                <a:solidFill>
                  <a:srgbClr val="00B050"/>
                </a:solidFill>
              </a:rPr>
              <a:t>Carta dei diritti fondamentali dell'Unione europea (ex Nizza) [2000]</a:t>
            </a:r>
          </a:p>
        </p:txBody>
      </p:sp>
      <p:sp>
        <p:nvSpPr>
          <p:cNvPr id="4" name="Segnaposto contenuto 3">
            <a:extLst>
              <a:ext uri="{FF2B5EF4-FFF2-40B4-BE49-F238E27FC236}">
                <a16:creationId xmlns:a16="http://schemas.microsoft.com/office/drawing/2014/main" id="{A6204610-05E3-4493-AC38-3BE6B3E9DB23}"/>
              </a:ext>
            </a:extLst>
          </p:cNvPr>
          <p:cNvSpPr>
            <a:spLocks noGrp="1"/>
          </p:cNvSpPr>
          <p:nvPr>
            <p:ph sz="half" idx="2"/>
          </p:nvPr>
        </p:nvSpPr>
        <p:spPr>
          <a:xfrm>
            <a:off x="721723" y="3986074"/>
            <a:ext cx="9079225" cy="1580225"/>
          </a:xfrm>
        </p:spPr>
        <p:txBody>
          <a:bodyPr>
            <a:normAutofit/>
          </a:bodyPr>
          <a:lstStyle/>
          <a:p>
            <a:r>
              <a:rPr lang="it-IT" sz="2000" dirty="0"/>
              <a:t>Codice di Norimberga [1947]</a:t>
            </a:r>
          </a:p>
          <a:p>
            <a:r>
              <a:rPr lang="it-IT" sz="2000" dirty="0"/>
              <a:t>Convenzione sui diritti umani e la biomedicina o convenzione di Oviedo [1997]</a:t>
            </a:r>
          </a:p>
        </p:txBody>
      </p:sp>
    </p:spTree>
    <p:extLst>
      <p:ext uri="{BB962C8B-B14F-4D97-AF65-F5344CB8AC3E}">
        <p14:creationId xmlns:p14="http://schemas.microsoft.com/office/powerpoint/2010/main" val="2595660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0" end="0"/>
                                            </p:txEl>
                                          </p:spTgt>
                                        </p:tgtEl>
                                        <p:attrNameLst>
                                          <p:attrName>style.visibility</p:attrName>
                                        </p:attrNameLst>
                                      </p:cBhvr>
                                      <p:to>
                                        <p:strVal val="visible"/>
                                      </p:to>
                                    </p:set>
                                    <p:animEffect transition="in" filter="fade">
                                      <p:cBhvr>
                                        <p:cTn id="22" dur="500"/>
                                        <p:tgtEl>
                                          <p:spTgt spid="4">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1" end="1"/>
                                            </p:txEl>
                                          </p:spTgt>
                                        </p:tgtEl>
                                        <p:attrNameLst>
                                          <p:attrName>style.visibility</p:attrName>
                                        </p:attrNameLst>
                                      </p:cBhvr>
                                      <p:to>
                                        <p:strVal val="visible"/>
                                      </p:to>
                                    </p:set>
                                    <p:animEffect transition="in" filter="fade">
                                      <p:cBhvr>
                                        <p:cTn id="27"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a:extLst>
              <a:ext uri="{FF2B5EF4-FFF2-40B4-BE49-F238E27FC236}">
                <a16:creationId xmlns:a16="http://schemas.microsoft.com/office/drawing/2014/main" id="{E892D9B4-5BA7-4BAF-8EB2-007DCB8B7BB1}"/>
              </a:ext>
            </a:extLst>
          </p:cNvPr>
          <p:cNvSpPr>
            <a:spLocks noGrp="1"/>
          </p:cNvSpPr>
          <p:nvPr>
            <p:ph type="subTitle" idx="1"/>
          </p:nvPr>
        </p:nvSpPr>
        <p:spPr>
          <a:xfrm>
            <a:off x="932155" y="355107"/>
            <a:ext cx="8341848" cy="6205491"/>
          </a:xfrm>
        </p:spPr>
        <p:txBody>
          <a:bodyPr>
            <a:normAutofit fontScale="92500" lnSpcReduction="20000"/>
          </a:bodyPr>
          <a:lstStyle/>
          <a:p>
            <a:pPr algn="l"/>
            <a:r>
              <a:rPr lang="it-IT" dirty="0"/>
              <a:t>Stefano Rodotà (Il diritto di avere diritti, Laterza, 2015)</a:t>
            </a:r>
          </a:p>
          <a:p>
            <a:pPr algn="just">
              <a:spcBef>
                <a:spcPts val="1800"/>
              </a:spcBef>
            </a:pPr>
            <a:r>
              <a:rPr lang="it-IT" sz="2800" i="1" dirty="0"/>
              <a:t>Viene così posto un limite invalicabile, più incisivo ancora di quello previsto dall’art. 13 Cost. per la libertà personale, che ammette limitazioni sulla base della legge e con provvedimento motivato del giudice.</a:t>
            </a:r>
          </a:p>
          <a:p>
            <a:pPr algn="just">
              <a:spcBef>
                <a:spcPts val="1200"/>
              </a:spcBef>
            </a:pPr>
            <a:r>
              <a:rPr lang="it-IT" sz="2800" i="1" dirty="0"/>
              <a:t>Nell’art. 32 si va oltre.</a:t>
            </a:r>
          </a:p>
          <a:p>
            <a:pPr algn="just">
              <a:spcBef>
                <a:spcPts val="1200"/>
              </a:spcBef>
            </a:pPr>
            <a:r>
              <a:rPr lang="it-IT" sz="2800" i="1" dirty="0"/>
              <a:t>In filigrana, dietro questa espressione “persona umana”, c’è la dignità;</a:t>
            </a:r>
          </a:p>
          <a:p>
            <a:pPr algn="just">
              <a:spcBef>
                <a:spcPts val="1200"/>
              </a:spcBef>
            </a:pPr>
            <a:r>
              <a:rPr lang="it-IT" sz="2800" i="1" dirty="0"/>
              <a:t>quando è stato scritto questo articolo, che non è stato scritto da sovversivi, perché i promotori erano Aldo Moro e un socialdemocratico che si chiamava Paolo Rossi, si stava svolgendo il processo di Norimberga per i crimini dei medici nazisti. Neanche la legge può imporre limiti che violino il rispetto della persona umana.</a:t>
            </a:r>
          </a:p>
        </p:txBody>
      </p:sp>
    </p:spTree>
    <p:extLst>
      <p:ext uri="{BB962C8B-B14F-4D97-AF65-F5344CB8AC3E}">
        <p14:creationId xmlns:p14="http://schemas.microsoft.com/office/powerpoint/2010/main" val="3717722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a:extLst>
              <a:ext uri="{FF2B5EF4-FFF2-40B4-BE49-F238E27FC236}">
                <a16:creationId xmlns:a16="http://schemas.microsoft.com/office/drawing/2014/main" id="{E892D9B4-5BA7-4BAF-8EB2-007DCB8B7BB1}"/>
              </a:ext>
            </a:extLst>
          </p:cNvPr>
          <p:cNvSpPr>
            <a:spLocks noGrp="1"/>
          </p:cNvSpPr>
          <p:nvPr>
            <p:ph type="subTitle" idx="1"/>
          </p:nvPr>
        </p:nvSpPr>
        <p:spPr>
          <a:xfrm>
            <a:off x="896645" y="961008"/>
            <a:ext cx="8341848" cy="4392228"/>
          </a:xfrm>
        </p:spPr>
        <p:txBody>
          <a:bodyPr>
            <a:noAutofit/>
          </a:bodyPr>
          <a:lstStyle/>
          <a:p>
            <a:pPr algn="just">
              <a:spcBef>
                <a:spcPts val="1800"/>
              </a:spcBef>
            </a:pPr>
            <a:r>
              <a:rPr lang="it-IT" sz="3200" i="1" dirty="0"/>
              <a:t>Non siamo infatti di fronte alla tradizionale autolimitazione del potere. </a:t>
            </a:r>
            <a:r>
              <a:rPr lang="it-IT" sz="3200" b="1" i="1" dirty="0"/>
              <a:t>Si opera un vero e proprio trasferimento di potere, anzi di sovranità</a:t>
            </a:r>
            <a:r>
              <a:rPr lang="it-IT" sz="3200" i="1" dirty="0"/>
              <a:t>. Sovrana nel decidere della propria salute, e dunque della propria vita come ci dicono le sempre più comprensive definizioni di salute, diviene la persona</a:t>
            </a:r>
          </a:p>
        </p:txBody>
      </p:sp>
    </p:spTree>
    <p:extLst>
      <p:ext uri="{BB962C8B-B14F-4D97-AF65-F5344CB8AC3E}">
        <p14:creationId xmlns:p14="http://schemas.microsoft.com/office/powerpoint/2010/main" val="3614553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a:extLst>
              <a:ext uri="{FF2B5EF4-FFF2-40B4-BE49-F238E27FC236}">
                <a16:creationId xmlns:a16="http://schemas.microsoft.com/office/drawing/2014/main" id="{E892D9B4-5BA7-4BAF-8EB2-007DCB8B7BB1}"/>
              </a:ext>
            </a:extLst>
          </p:cNvPr>
          <p:cNvSpPr>
            <a:spLocks noGrp="1"/>
          </p:cNvSpPr>
          <p:nvPr>
            <p:ph type="subTitle" idx="1"/>
          </p:nvPr>
        </p:nvSpPr>
        <p:spPr>
          <a:xfrm>
            <a:off x="816746" y="124287"/>
            <a:ext cx="8341848" cy="6604987"/>
          </a:xfrm>
        </p:spPr>
        <p:txBody>
          <a:bodyPr>
            <a:noAutofit/>
          </a:bodyPr>
          <a:lstStyle/>
          <a:p>
            <a:pPr algn="just">
              <a:spcBef>
                <a:spcPts val="1800"/>
              </a:spcBef>
            </a:pPr>
            <a:r>
              <a:rPr lang="it-IT" sz="2600" i="1" dirty="0"/>
              <a:t>Le pretese del </a:t>
            </a:r>
            <a:r>
              <a:rPr lang="it-IT" sz="2600" i="1" u="sng" dirty="0"/>
              <a:t>legislatore-scienziato</a:t>
            </a:r>
            <a:r>
              <a:rPr lang="it-IT" sz="2600" i="1" dirty="0"/>
              <a:t>, che vuol definire che cosa sia un trattamento terapeutico,</a:t>
            </a:r>
          </a:p>
          <a:p>
            <a:pPr algn="just">
              <a:spcBef>
                <a:spcPts val="1800"/>
              </a:spcBef>
            </a:pPr>
            <a:r>
              <a:rPr lang="it-IT" sz="2600" i="1" dirty="0"/>
              <a:t>e del </a:t>
            </a:r>
            <a:r>
              <a:rPr lang="it-IT" sz="2600" i="1" u="sng" dirty="0"/>
              <a:t>legislatore-medico</a:t>
            </a:r>
            <a:r>
              <a:rPr lang="it-IT" sz="2600" i="1" dirty="0"/>
              <a:t>, che vuol stabilire se e come curare,</a:t>
            </a:r>
          </a:p>
          <a:p>
            <a:pPr algn="just">
              <a:spcBef>
                <a:spcPts val="1800"/>
              </a:spcBef>
            </a:pPr>
            <a:r>
              <a:rPr lang="it-IT" sz="2600" b="1" i="1" dirty="0"/>
              <a:t>vengono esplicitamente dichiarate illegittime</a:t>
            </a:r>
            <a:r>
              <a:rPr lang="it-IT" sz="2600" i="1" dirty="0"/>
              <a:t>.</a:t>
            </a:r>
          </a:p>
          <a:p>
            <a:pPr algn="just">
              <a:spcBef>
                <a:spcPts val="1800"/>
              </a:spcBef>
            </a:pPr>
            <a:r>
              <a:rPr lang="it-IT" sz="2600" i="1" dirty="0"/>
              <a:t>E, al tempo stesso, la definizione dello spazio proprio delle </a:t>
            </a:r>
            <a:r>
              <a:rPr lang="it-IT" sz="2600" i="1" u="sng" dirty="0"/>
              <a:t>acquisizioni scientifiche</a:t>
            </a:r>
            <a:r>
              <a:rPr lang="it-IT" sz="2600" i="1" dirty="0"/>
              <a:t> e </a:t>
            </a:r>
            <a:r>
              <a:rPr lang="it-IT" sz="2600" i="1" u="sng" dirty="0"/>
              <a:t>dell’autonomia del medico</a:t>
            </a:r>
            <a:r>
              <a:rPr lang="it-IT" sz="2600" i="1" dirty="0"/>
              <a:t> viene affidata al </a:t>
            </a:r>
            <a:r>
              <a:rPr lang="it-IT" sz="2600" b="1" i="1" u="sng" dirty="0"/>
              <a:t>consenso</a:t>
            </a:r>
            <a:r>
              <a:rPr lang="it-IT" sz="2600" i="1" dirty="0"/>
              <a:t> della persona, ribadendosi il ruolo ineliminabile della volontà individuale.</a:t>
            </a:r>
          </a:p>
          <a:p>
            <a:pPr algn="just">
              <a:spcBef>
                <a:spcPts val="1800"/>
              </a:spcBef>
            </a:pPr>
            <a:r>
              <a:rPr lang="it-IT" sz="2600" i="1" dirty="0"/>
              <a:t>La distribuzione dei poteri giuridici e sociali è definita, con la chiara identificazione del prevalere del potere della persona sul potere politico e su quello medico</a:t>
            </a:r>
          </a:p>
        </p:txBody>
      </p:sp>
    </p:spTree>
    <p:extLst>
      <p:ext uri="{BB962C8B-B14F-4D97-AF65-F5344CB8AC3E}">
        <p14:creationId xmlns:p14="http://schemas.microsoft.com/office/powerpoint/2010/main" val="1630334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E61258C-0839-4A93-8DD7-C227F80535BD}"/>
              </a:ext>
            </a:extLst>
          </p:cNvPr>
          <p:cNvSpPr>
            <a:spLocks noGrp="1"/>
          </p:cNvSpPr>
          <p:nvPr>
            <p:ph type="ctrTitle"/>
          </p:nvPr>
        </p:nvSpPr>
        <p:spPr>
          <a:xfrm>
            <a:off x="870011" y="257452"/>
            <a:ext cx="8664605" cy="843379"/>
          </a:xfrm>
        </p:spPr>
        <p:txBody>
          <a:bodyPr/>
          <a:lstStyle/>
          <a:p>
            <a:pPr algn="l"/>
            <a:r>
              <a:rPr lang="it-IT" sz="2800" dirty="0"/>
              <a:t>Giurisprudenza Corte Costituzionale</a:t>
            </a:r>
            <a:br>
              <a:rPr lang="it-IT" sz="2800" dirty="0"/>
            </a:br>
            <a:r>
              <a:rPr lang="it-IT" sz="2200" dirty="0"/>
              <a:t>Presupposti, condizioni e limiti di legittimità dell’obbligo vaccinale</a:t>
            </a:r>
          </a:p>
        </p:txBody>
      </p:sp>
      <p:sp>
        <p:nvSpPr>
          <p:cNvPr id="3" name="Sottotitolo 2">
            <a:extLst>
              <a:ext uri="{FF2B5EF4-FFF2-40B4-BE49-F238E27FC236}">
                <a16:creationId xmlns:a16="http://schemas.microsoft.com/office/drawing/2014/main" id="{BB2975D1-8EC3-473C-97E5-2E004C4416FF}"/>
              </a:ext>
            </a:extLst>
          </p:cNvPr>
          <p:cNvSpPr>
            <a:spLocks noGrp="1"/>
          </p:cNvSpPr>
          <p:nvPr>
            <p:ph type="subTitle" idx="1"/>
          </p:nvPr>
        </p:nvSpPr>
        <p:spPr>
          <a:xfrm>
            <a:off x="1507067" y="1171852"/>
            <a:ext cx="7766936" cy="5428695"/>
          </a:xfrm>
        </p:spPr>
        <p:txBody>
          <a:bodyPr/>
          <a:lstStyle/>
          <a:p>
            <a:pPr algn="just"/>
            <a:r>
              <a:rPr lang="it-IT" sz="2400" dirty="0"/>
              <a:t>1)	deve sussistere un sufficiente grado di certezza (ragionevolezza scientifica) che la vaccinazione sia efficace nel </a:t>
            </a:r>
            <a:r>
              <a:rPr lang="it-IT" sz="2400" u="sng" dirty="0"/>
              <a:t>proteggere il ricevente</a:t>
            </a:r>
            <a:r>
              <a:rPr lang="it-IT" sz="2400" dirty="0"/>
              <a:t>; </a:t>
            </a:r>
          </a:p>
          <a:p>
            <a:pPr algn="just"/>
            <a:r>
              <a:rPr lang="it-IT" sz="2400" dirty="0"/>
              <a:t>2)	il trattamento deve dimostrarsi efficace al fine di tutelare la salute dei terzi, vale a dire al fine di </a:t>
            </a:r>
            <a:r>
              <a:rPr lang="it-IT" sz="2400" u="sng" dirty="0"/>
              <a:t>impedire il contagio </a:t>
            </a:r>
            <a:r>
              <a:rPr lang="it-IT" sz="2400" dirty="0"/>
              <a:t>(c.d. immunità sterilizzante); </a:t>
            </a:r>
          </a:p>
          <a:p>
            <a:pPr algn="just"/>
            <a:r>
              <a:rPr lang="it-IT" sz="2400" dirty="0"/>
              <a:t>3)	allo stesso tempo, il trattamento non deve implicare </a:t>
            </a:r>
            <a:r>
              <a:rPr lang="it-IT" sz="2400" u="sng" dirty="0"/>
              <a:t>alcun rischio di danno grave </a:t>
            </a:r>
            <a:r>
              <a:rPr lang="it-IT" sz="2400" dirty="0"/>
              <a:t>alla salute di chi vi è assoggettato, risultando accettabili in tal senso postumi solamente lievi e di breve durata; </a:t>
            </a:r>
          </a:p>
          <a:p>
            <a:pPr algn="just"/>
            <a:r>
              <a:rPr lang="it-IT" sz="2400" dirty="0"/>
              <a:t>4)	infine, debbono essere previsti sistemi di </a:t>
            </a:r>
            <a:r>
              <a:rPr lang="it-IT" sz="2400" u="sng" dirty="0"/>
              <a:t>equo indennizzo</a:t>
            </a:r>
            <a:r>
              <a:rPr lang="it-IT" sz="2400" dirty="0"/>
              <a:t> per i casi del tutto residuali di lesioni apprezzabili.</a:t>
            </a:r>
          </a:p>
          <a:p>
            <a:endParaRPr lang="it-IT" dirty="0"/>
          </a:p>
        </p:txBody>
      </p:sp>
    </p:spTree>
    <p:extLst>
      <p:ext uri="{BB962C8B-B14F-4D97-AF65-F5344CB8AC3E}">
        <p14:creationId xmlns:p14="http://schemas.microsoft.com/office/powerpoint/2010/main" val="742846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E61258C-0839-4A93-8DD7-C227F80535BD}"/>
              </a:ext>
            </a:extLst>
          </p:cNvPr>
          <p:cNvSpPr>
            <a:spLocks noGrp="1"/>
          </p:cNvSpPr>
          <p:nvPr>
            <p:ph type="ctrTitle"/>
          </p:nvPr>
        </p:nvSpPr>
        <p:spPr>
          <a:xfrm>
            <a:off x="870011" y="257453"/>
            <a:ext cx="8664605" cy="479395"/>
          </a:xfrm>
        </p:spPr>
        <p:txBody>
          <a:bodyPr/>
          <a:lstStyle/>
          <a:p>
            <a:pPr algn="l"/>
            <a:r>
              <a:rPr lang="it-IT" sz="2800" dirty="0"/>
              <a:t>Ragionevoli dubbi di legittimità costituzionale</a:t>
            </a:r>
            <a:endParaRPr lang="it-IT" sz="2200" dirty="0"/>
          </a:p>
        </p:txBody>
      </p:sp>
      <p:sp>
        <p:nvSpPr>
          <p:cNvPr id="3" name="Sottotitolo 2">
            <a:extLst>
              <a:ext uri="{FF2B5EF4-FFF2-40B4-BE49-F238E27FC236}">
                <a16:creationId xmlns:a16="http://schemas.microsoft.com/office/drawing/2014/main" id="{BB2975D1-8EC3-473C-97E5-2E004C4416FF}"/>
              </a:ext>
            </a:extLst>
          </p:cNvPr>
          <p:cNvSpPr>
            <a:spLocks noGrp="1"/>
          </p:cNvSpPr>
          <p:nvPr>
            <p:ph type="subTitle" idx="1"/>
          </p:nvPr>
        </p:nvSpPr>
        <p:spPr>
          <a:xfrm>
            <a:off x="763480" y="852256"/>
            <a:ext cx="8510523" cy="5748291"/>
          </a:xfrm>
        </p:spPr>
        <p:txBody>
          <a:bodyPr>
            <a:noAutofit/>
          </a:bodyPr>
          <a:lstStyle/>
          <a:p>
            <a:pPr algn="just"/>
            <a:r>
              <a:rPr lang="it-IT" sz="2600" dirty="0"/>
              <a:t>1)	I nuovi preparati, come si evince da relative schede tecniche e indicazioni degli enti regolatori, non sono tecnicamente comparabili ai “tradizionali” vaccini a base </a:t>
            </a:r>
            <a:r>
              <a:rPr lang="it-IT" sz="2600" dirty="0" err="1"/>
              <a:t>microorganica</a:t>
            </a:r>
            <a:r>
              <a:rPr lang="it-IT" sz="2600" dirty="0"/>
              <a:t>/antigenica, essendo sostanzialmente progettati su meccanismi di stimolazione genetica per effetto di introduzione di m-RNA o DNA nell’organismo ricevente. Anche per questo (ma non solo) si tratta di prodotti sottoposti </a:t>
            </a:r>
            <a:r>
              <a:rPr lang="it-IT" sz="2600" u="sng" dirty="0"/>
              <a:t>a monitoraggio addizionale e soggetti ad autorizzazione condizionata</a:t>
            </a:r>
            <a:r>
              <a:rPr lang="it-IT" sz="2600" dirty="0"/>
              <a:t>.</a:t>
            </a:r>
          </a:p>
          <a:p>
            <a:pPr algn="just"/>
            <a:r>
              <a:rPr lang="it-IT" sz="2600" dirty="0"/>
              <a:t>Ciò suffraga l’opinione di coloro che parlano, sia dal punto di vista scientifico che bioetico, di una vera e propria “sperimentazione di massa”</a:t>
            </a:r>
          </a:p>
        </p:txBody>
      </p:sp>
    </p:spTree>
    <p:extLst>
      <p:ext uri="{BB962C8B-B14F-4D97-AF65-F5344CB8AC3E}">
        <p14:creationId xmlns:p14="http://schemas.microsoft.com/office/powerpoint/2010/main" val="2616816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136C84C-4209-4F28-A5D8-901C4166C192}"/>
              </a:ext>
            </a:extLst>
          </p:cNvPr>
          <p:cNvSpPr>
            <a:spLocks noGrp="1"/>
          </p:cNvSpPr>
          <p:nvPr>
            <p:ph type="ctrTitle"/>
          </p:nvPr>
        </p:nvSpPr>
        <p:spPr>
          <a:xfrm>
            <a:off x="1507067" y="200025"/>
            <a:ext cx="7766936" cy="914400"/>
          </a:xfrm>
        </p:spPr>
        <p:txBody>
          <a:bodyPr/>
          <a:lstStyle/>
          <a:p>
            <a:pPr algn="l"/>
            <a:r>
              <a:rPr lang="it-IT" sz="1800" dirty="0"/>
              <a:t>Comitato Nazionale per la Bioetica</a:t>
            </a:r>
            <a:br>
              <a:rPr lang="it-IT" sz="1800" dirty="0"/>
            </a:br>
            <a:r>
              <a:rPr lang="it-IT" sz="1800" dirty="0"/>
              <a:t>IL PRINCIPIO DI PRECAUZIONE: profili bioetici, filosofici, giuridici</a:t>
            </a:r>
            <a:br>
              <a:rPr lang="it-IT" sz="1800" dirty="0"/>
            </a:br>
            <a:r>
              <a:rPr lang="it-IT" sz="1800" dirty="0"/>
              <a:t>18 giugno 2004</a:t>
            </a:r>
            <a:endParaRPr lang="it-IT" sz="2600" dirty="0"/>
          </a:p>
        </p:txBody>
      </p:sp>
      <p:sp>
        <p:nvSpPr>
          <p:cNvPr id="3" name="Sottotitolo 2">
            <a:extLst>
              <a:ext uri="{FF2B5EF4-FFF2-40B4-BE49-F238E27FC236}">
                <a16:creationId xmlns:a16="http://schemas.microsoft.com/office/drawing/2014/main" id="{D175BB80-C26E-4C9F-A76C-7EB6E6900BD0}"/>
              </a:ext>
            </a:extLst>
          </p:cNvPr>
          <p:cNvSpPr>
            <a:spLocks noGrp="1"/>
          </p:cNvSpPr>
          <p:nvPr>
            <p:ph type="subTitle" idx="1"/>
          </p:nvPr>
        </p:nvSpPr>
        <p:spPr>
          <a:xfrm>
            <a:off x="933450" y="1333501"/>
            <a:ext cx="8340553" cy="4953000"/>
          </a:xfrm>
        </p:spPr>
        <p:txBody>
          <a:bodyPr/>
          <a:lstStyle/>
          <a:p>
            <a:pPr algn="just"/>
            <a:r>
              <a:rPr lang="it-IT" sz="2400" u="sng" dirty="0"/>
              <a:t>RAPPORTO DIRITTO – SCIENZA</a:t>
            </a:r>
          </a:p>
          <a:p>
            <a:pPr algn="just"/>
            <a:r>
              <a:rPr lang="it-IT" sz="2400" dirty="0"/>
              <a:t>Appare evidente – negli ultimi decenni - un profondo ripensamento del rapporto del diritto con la scienza…</a:t>
            </a:r>
          </a:p>
          <a:p>
            <a:pPr algn="just"/>
            <a:r>
              <a:rPr lang="it-IT" sz="2400" dirty="0"/>
              <a:t>Si tratta del passaggio da una visione acritica del sapere scientifico, assunto come oggettivo e scevro da incertezze, a una posizione consapevole della non neutralità delle soluzioni tecnologiche…</a:t>
            </a:r>
          </a:p>
          <a:p>
            <a:pPr algn="just"/>
            <a:r>
              <a:rPr lang="it-IT" sz="2400" dirty="0"/>
              <a:t>Sta così assumendo precisi contorni teorici e operativi l’idea di “scienza destinata a finalità pubbliche”…concezione che, pur riconoscendo il carattere privilegiato del linguaggio della scienza, è consapevole della politicità delle decisioni sociali sulla scienza.</a:t>
            </a:r>
          </a:p>
          <a:p>
            <a:endParaRPr lang="it-IT" dirty="0"/>
          </a:p>
        </p:txBody>
      </p:sp>
    </p:spTree>
    <p:extLst>
      <p:ext uri="{BB962C8B-B14F-4D97-AF65-F5344CB8AC3E}">
        <p14:creationId xmlns:p14="http://schemas.microsoft.com/office/powerpoint/2010/main" val="2320139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a:extLst>
              <a:ext uri="{FF2B5EF4-FFF2-40B4-BE49-F238E27FC236}">
                <a16:creationId xmlns:a16="http://schemas.microsoft.com/office/drawing/2014/main" id="{BB2975D1-8EC3-473C-97E5-2E004C4416FF}"/>
              </a:ext>
            </a:extLst>
          </p:cNvPr>
          <p:cNvSpPr>
            <a:spLocks noGrp="1"/>
          </p:cNvSpPr>
          <p:nvPr>
            <p:ph type="subTitle" idx="1"/>
          </p:nvPr>
        </p:nvSpPr>
        <p:spPr>
          <a:xfrm>
            <a:off x="763481" y="816746"/>
            <a:ext cx="8646850" cy="5291091"/>
          </a:xfrm>
        </p:spPr>
        <p:txBody>
          <a:bodyPr>
            <a:noAutofit/>
          </a:bodyPr>
          <a:lstStyle/>
          <a:p>
            <a:pPr algn="just"/>
            <a:r>
              <a:rPr lang="it-IT" sz="2600" dirty="0"/>
              <a:t>2)	l’obbligatorietà impone all’esitante vaccinale la drammatica opzione:</a:t>
            </a:r>
          </a:p>
          <a:p>
            <a:pPr marL="457200" indent="-457200" algn="just">
              <a:buFont typeface="Arial" panose="020B0604020202020204" pitchFamily="34" charset="0"/>
              <a:buChar char="•"/>
            </a:pPr>
            <a:r>
              <a:rPr lang="it-IT" sz="2600" dirty="0"/>
              <a:t>totale sacrificio della libertà di scelta </a:t>
            </a:r>
            <a:r>
              <a:rPr lang="it-IT" sz="2600" u="sng" dirty="0"/>
              <a:t>et</a:t>
            </a:r>
            <a:r>
              <a:rPr lang="it-IT" sz="2600" dirty="0"/>
              <a:t> assunzione del rischio sperimentale</a:t>
            </a:r>
          </a:p>
          <a:p>
            <a:pPr marL="457200" indent="-457200" algn="just">
              <a:buFont typeface="Arial" panose="020B0604020202020204" pitchFamily="34" charset="0"/>
              <a:buChar char="•"/>
            </a:pPr>
            <a:r>
              <a:rPr lang="it-IT" sz="2600" dirty="0"/>
              <a:t>in alternativa, grave compressione (se non vero e proprio annullamento) del diritto al lavoro.</a:t>
            </a:r>
          </a:p>
          <a:p>
            <a:pPr algn="just"/>
            <a:r>
              <a:rPr lang="it-IT" sz="2600" dirty="0"/>
              <a:t>Si tratta alternativamente del sacrificio grave di primari diritti costituzionali e diritti fondamentali della persona.</a:t>
            </a:r>
          </a:p>
          <a:p>
            <a:pPr algn="just"/>
            <a:r>
              <a:rPr lang="it-IT" sz="2600" dirty="0"/>
              <a:t>Un sacrificio di difficile giustificazione in sede di bilanciamento tra valori costituzionali</a:t>
            </a:r>
          </a:p>
        </p:txBody>
      </p:sp>
    </p:spTree>
    <p:extLst>
      <p:ext uri="{BB962C8B-B14F-4D97-AF65-F5344CB8AC3E}">
        <p14:creationId xmlns:p14="http://schemas.microsoft.com/office/powerpoint/2010/main" val="4049201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E61258C-0839-4A93-8DD7-C227F80535BD}"/>
              </a:ext>
            </a:extLst>
          </p:cNvPr>
          <p:cNvSpPr>
            <a:spLocks noGrp="1"/>
          </p:cNvSpPr>
          <p:nvPr>
            <p:ph type="ctrTitle"/>
          </p:nvPr>
        </p:nvSpPr>
        <p:spPr>
          <a:xfrm>
            <a:off x="870011" y="257453"/>
            <a:ext cx="8664605" cy="479395"/>
          </a:xfrm>
        </p:spPr>
        <p:txBody>
          <a:bodyPr/>
          <a:lstStyle/>
          <a:p>
            <a:pPr algn="l"/>
            <a:r>
              <a:rPr lang="it-IT" sz="2800" dirty="0"/>
              <a:t>Onere della prova: spetta al legislatore</a:t>
            </a:r>
            <a:endParaRPr lang="it-IT" sz="2200" dirty="0"/>
          </a:p>
        </p:txBody>
      </p:sp>
      <p:sp>
        <p:nvSpPr>
          <p:cNvPr id="3" name="Sottotitolo 2">
            <a:extLst>
              <a:ext uri="{FF2B5EF4-FFF2-40B4-BE49-F238E27FC236}">
                <a16:creationId xmlns:a16="http://schemas.microsoft.com/office/drawing/2014/main" id="{BB2975D1-8EC3-473C-97E5-2E004C4416FF}"/>
              </a:ext>
            </a:extLst>
          </p:cNvPr>
          <p:cNvSpPr>
            <a:spLocks noGrp="1"/>
          </p:cNvSpPr>
          <p:nvPr>
            <p:ph type="subTitle" idx="1"/>
          </p:nvPr>
        </p:nvSpPr>
        <p:spPr>
          <a:xfrm>
            <a:off x="763480" y="852257"/>
            <a:ext cx="8510523" cy="5521910"/>
          </a:xfrm>
        </p:spPr>
        <p:txBody>
          <a:bodyPr>
            <a:noAutofit/>
          </a:bodyPr>
          <a:lstStyle/>
          <a:p>
            <a:pPr algn="just"/>
            <a:r>
              <a:rPr lang="it-IT" sz="3000" dirty="0"/>
              <a:t>3)	Quando un provvedimento legislativo viene a incidere in modo grave su diritti fondamentali e costituzionalmente garantiti, dalla legge impositiva deve risultare </a:t>
            </a:r>
            <a:r>
              <a:rPr lang="it-IT" sz="3000" u="sng" dirty="0"/>
              <a:t>in modo certo </a:t>
            </a:r>
            <a:r>
              <a:rPr lang="it-IT" sz="3000" dirty="0"/>
              <a:t>quali sono gli </a:t>
            </a:r>
            <a:r>
              <a:rPr lang="it-IT" sz="3000" u="sng" dirty="0"/>
              <a:t>elementi fattuali e i criteri seguiti </a:t>
            </a:r>
            <a:r>
              <a:rPr lang="it-IT" sz="3000" dirty="0"/>
              <a:t>che ne hanno giustificato l’adozione.</a:t>
            </a:r>
          </a:p>
          <a:p>
            <a:pPr algn="just"/>
            <a:r>
              <a:rPr lang="it-IT" sz="3000" dirty="0"/>
              <a:t>Altrimenti tecnicamente non è nemmeno possibile un effettivo contraddittorio, e quindi un vaglio giudiziale, ai fini della verifica di legittimità costituzionale.</a:t>
            </a:r>
          </a:p>
          <a:p>
            <a:pPr algn="just"/>
            <a:r>
              <a:rPr lang="it-IT" sz="2000" dirty="0">
                <a:solidFill>
                  <a:srgbClr val="00B050"/>
                </a:solidFill>
              </a:rPr>
              <a:t>Armin </a:t>
            </a:r>
            <a:r>
              <a:rPr lang="it-IT" sz="2000" dirty="0" err="1">
                <a:solidFill>
                  <a:srgbClr val="00B050"/>
                </a:solidFill>
              </a:rPr>
              <a:t>Kapeller_Contact</a:t>
            </a:r>
            <a:r>
              <a:rPr lang="it-IT" sz="2000" dirty="0">
                <a:solidFill>
                  <a:srgbClr val="00B050"/>
                </a:solidFill>
              </a:rPr>
              <a:t> Tracing e COVID-19_filodiritto 12.04.21</a:t>
            </a:r>
          </a:p>
        </p:txBody>
      </p:sp>
    </p:spTree>
    <p:extLst>
      <p:ext uri="{BB962C8B-B14F-4D97-AF65-F5344CB8AC3E}">
        <p14:creationId xmlns:p14="http://schemas.microsoft.com/office/powerpoint/2010/main" val="1978947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a:extLst>
              <a:ext uri="{FF2B5EF4-FFF2-40B4-BE49-F238E27FC236}">
                <a16:creationId xmlns:a16="http://schemas.microsoft.com/office/drawing/2014/main" id="{BB2975D1-8EC3-473C-97E5-2E004C4416FF}"/>
              </a:ext>
            </a:extLst>
          </p:cNvPr>
          <p:cNvSpPr>
            <a:spLocks noGrp="1"/>
          </p:cNvSpPr>
          <p:nvPr>
            <p:ph type="subTitle" idx="1"/>
          </p:nvPr>
        </p:nvSpPr>
        <p:spPr>
          <a:xfrm>
            <a:off x="763481" y="292963"/>
            <a:ext cx="8646850" cy="6400800"/>
          </a:xfrm>
        </p:spPr>
        <p:txBody>
          <a:bodyPr>
            <a:noAutofit/>
          </a:bodyPr>
          <a:lstStyle/>
          <a:p>
            <a:pPr algn="just"/>
            <a:r>
              <a:rPr lang="it-IT" sz="2400" dirty="0"/>
              <a:t>4) Il Report PACE della Delibera del 11.01.21 ricorda che a norma della CEDU (parametro interposto di legittimità costituzionale) i presupposti per l’introduzione dell’obbligo vaccinale devono rispondere ai criteri di </a:t>
            </a:r>
            <a:r>
              <a:rPr lang="it-IT" sz="2400" u="sng" dirty="0"/>
              <a:t>necessità</a:t>
            </a:r>
            <a:r>
              <a:rPr lang="it-IT" sz="2400" dirty="0"/>
              <a:t> e di </a:t>
            </a:r>
            <a:r>
              <a:rPr lang="it-IT" sz="2400" u="sng" dirty="0"/>
              <a:t>proporzionalità</a:t>
            </a:r>
            <a:r>
              <a:rPr lang="it-IT" sz="2400" dirty="0"/>
              <a:t>.</a:t>
            </a:r>
          </a:p>
          <a:p>
            <a:pPr algn="l"/>
            <a:r>
              <a:rPr lang="it-IT" sz="2000" b="1" dirty="0">
                <a:solidFill>
                  <a:schemeClr val="tx1">
                    <a:lumMod val="65000"/>
                    <a:lumOff val="35000"/>
                  </a:schemeClr>
                </a:solidFill>
              </a:rPr>
              <a:t>Necessità</a:t>
            </a:r>
            <a:r>
              <a:rPr lang="it-IT" sz="2000" dirty="0">
                <a:solidFill>
                  <a:schemeClr val="tx1">
                    <a:lumMod val="65000"/>
                    <a:lumOff val="35000"/>
                  </a:schemeClr>
                </a:solidFill>
              </a:rPr>
              <a:t> significa provato con ragionevole certezza che 	l’obbligo sia considerato come </a:t>
            </a:r>
            <a:r>
              <a:rPr lang="it-IT" sz="2000" dirty="0" err="1">
                <a:solidFill>
                  <a:schemeClr val="tx1">
                    <a:lumMod val="65000"/>
                    <a:lumOff val="35000"/>
                  </a:schemeClr>
                </a:solidFill>
              </a:rPr>
              <a:t>extrema</a:t>
            </a:r>
            <a:r>
              <a:rPr lang="it-IT" sz="2000" dirty="0">
                <a:solidFill>
                  <a:schemeClr val="tx1">
                    <a:lumMod val="65000"/>
                    <a:lumOff val="35000"/>
                  </a:schemeClr>
                </a:solidFill>
              </a:rPr>
              <a:t> e ultima ratio, ovvero 	che l’obiettivo prefissato non sia perseguibile in nessun altro modo</a:t>
            </a:r>
          </a:p>
          <a:p>
            <a:pPr algn="just"/>
            <a:r>
              <a:rPr lang="it-IT" sz="2000" dirty="0">
                <a:solidFill>
                  <a:srgbClr val="00B050"/>
                </a:solidFill>
                <a:highlight>
                  <a:srgbClr val="00FF00"/>
                </a:highlight>
                <a:sym typeface="Wingdings" panose="05000000000000000000" pitchFamily="2" charset="2"/>
              </a:rPr>
              <a:t></a:t>
            </a:r>
            <a:r>
              <a:rPr lang="it-IT" sz="2000" dirty="0">
                <a:highlight>
                  <a:srgbClr val="00FF00"/>
                </a:highlight>
              </a:rPr>
              <a:t>[obiettivo del DL 44 </a:t>
            </a:r>
            <a:r>
              <a:rPr lang="it-IT" sz="2000" u="sng" dirty="0">
                <a:highlight>
                  <a:srgbClr val="00FF00"/>
                </a:highlight>
              </a:rPr>
              <a:t>NON E’ l’immunità di gregge</a:t>
            </a:r>
            <a:r>
              <a:rPr lang="it-IT" sz="2000" dirty="0">
                <a:highlight>
                  <a:srgbClr val="00FF00"/>
                </a:highlight>
              </a:rPr>
              <a:t>, ma solo il </a:t>
            </a:r>
            <a:r>
              <a:rPr lang="it-IT" sz="2000" i="1" dirty="0">
                <a:highlight>
                  <a:srgbClr val="00FF00"/>
                </a:highlight>
              </a:rPr>
              <a:t>«mantenimento di adeguate (?) condizioni di sicurezza»</a:t>
            </a:r>
            <a:r>
              <a:rPr lang="it-IT" sz="2000" dirty="0">
                <a:highlight>
                  <a:srgbClr val="00FF00"/>
                </a:highlight>
              </a:rPr>
              <a:t>]</a:t>
            </a:r>
          </a:p>
          <a:p>
            <a:pPr algn="l"/>
            <a:r>
              <a:rPr lang="it-IT" sz="2200" b="1" dirty="0">
                <a:solidFill>
                  <a:schemeClr val="tx1">
                    <a:lumMod val="65000"/>
                    <a:lumOff val="35000"/>
                  </a:schemeClr>
                </a:solidFill>
              </a:rPr>
              <a:t>Proporzionalità</a:t>
            </a:r>
            <a:r>
              <a:rPr lang="it-IT" sz="2200" dirty="0">
                <a:solidFill>
                  <a:schemeClr val="tx1">
                    <a:lumMod val="65000"/>
                    <a:lumOff val="35000"/>
                  </a:schemeClr>
                </a:solidFill>
              </a:rPr>
              <a:t> implica la stretta adeguatezza dei mezzi impiegati al fine voluto, sì che l’obbligo di vaccinazione non potrebbe essere stabilito oltre ciò che è necessariamente strumentale all’obiettivo precostituito.</a:t>
            </a:r>
          </a:p>
          <a:p>
            <a:pPr algn="just"/>
            <a:r>
              <a:rPr lang="it-IT" sz="2000" dirty="0">
                <a:solidFill>
                  <a:srgbClr val="00B050"/>
                </a:solidFill>
                <a:sym typeface="Wingdings" panose="05000000000000000000" pitchFamily="2" charset="2"/>
              </a:rPr>
              <a:t></a:t>
            </a:r>
            <a:r>
              <a:rPr lang="it-IT" sz="2000" dirty="0">
                <a:solidFill>
                  <a:prstClr val="black">
                    <a:tint val="75000"/>
                  </a:prstClr>
                </a:solidFill>
              </a:rPr>
              <a:t>[l’obbligo invece è soggettivamente e oggettivamente imposto in maniera indiscriminata]</a:t>
            </a:r>
          </a:p>
          <a:p>
            <a:pPr lvl="1" algn="just"/>
            <a:endParaRPr lang="it-IT" sz="2200" dirty="0">
              <a:solidFill>
                <a:schemeClr val="tx1">
                  <a:lumMod val="65000"/>
                  <a:lumOff val="35000"/>
                </a:schemeClr>
              </a:solidFill>
            </a:endParaRPr>
          </a:p>
          <a:p>
            <a:pPr algn="just"/>
            <a:endParaRPr lang="it-IT" sz="2600" dirty="0"/>
          </a:p>
        </p:txBody>
      </p:sp>
    </p:spTree>
    <p:extLst>
      <p:ext uri="{BB962C8B-B14F-4D97-AF65-F5344CB8AC3E}">
        <p14:creationId xmlns:p14="http://schemas.microsoft.com/office/powerpoint/2010/main" val="67605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E61258C-0839-4A93-8DD7-C227F80535BD}"/>
              </a:ext>
            </a:extLst>
          </p:cNvPr>
          <p:cNvSpPr>
            <a:spLocks noGrp="1"/>
          </p:cNvSpPr>
          <p:nvPr>
            <p:ph type="ctrTitle"/>
          </p:nvPr>
        </p:nvSpPr>
        <p:spPr>
          <a:xfrm>
            <a:off x="878889" y="257453"/>
            <a:ext cx="8664605" cy="612559"/>
          </a:xfrm>
        </p:spPr>
        <p:txBody>
          <a:bodyPr/>
          <a:lstStyle/>
          <a:p>
            <a:pPr algn="l"/>
            <a:r>
              <a:rPr lang="it-IT" sz="2800" dirty="0"/>
              <a:t>Nel DL 44 pare essere tutto presupposto/scontato</a:t>
            </a:r>
            <a:endParaRPr lang="it-IT" sz="2200" dirty="0"/>
          </a:p>
        </p:txBody>
      </p:sp>
      <p:sp>
        <p:nvSpPr>
          <p:cNvPr id="3" name="Sottotitolo 2">
            <a:extLst>
              <a:ext uri="{FF2B5EF4-FFF2-40B4-BE49-F238E27FC236}">
                <a16:creationId xmlns:a16="http://schemas.microsoft.com/office/drawing/2014/main" id="{BB2975D1-8EC3-473C-97E5-2E004C4416FF}"/>
              </a:ext>
            </a:extLst>
          </p:cNvPr>
          <p:cNvSpPr>
            <a:spLocks noGrp="1"/>
          </p:cNvSpPr>
          <p:nvPr>
            <p:ph type="subTitle" idx="1"/>
          </p:nvPr>
        </p:nvSpPr>
        <p:spPr>
          <a:xfrm>
            <a:off x="878889" y="1171851"/>
            <a:ext cx="8549196" cy="5255581"/>
          </a:xfrm>
        </p:spPr>
        <p:txBody>
          <a:bodyPr>
            <a:normAutofit lnSpcReduction="10000"/>
          </a:bodyPr>
          <a:lstStyle/>
          <a:p>
            <a:pPr algn="just"/>
            <a:r>
              <a:rPr lang="it-IT" sz="2400" dirty="0">
                <a:solidFill>
                  <a:srgbClr val="00B050"/>
                </a:solidFill>
              </a:rPr>
              <a:t>1) Protezione del ricevente; </a:t>
            </a:r>
          </a:p>
          <a:p>
            <a:pPr algn="just"/>
            <a:r>
              <a:rPr lang="it-IT" sz="2400" dirty="0">
                <a:solidFill>
                  <a:srgbClr val="00B050"/>
                </a:solidFill>
              </a:rPr>
              <a:t>2) Impedimento del contagio (c.d. immunità sterilizzante); </a:t>
            </a:r>
          </a:p>
          <a:p>
            <a:pPr algn="just"/>
            <a:r>
              <a:rPr lang="it-IT" sz="2400" dirty="0">
                <a:solidFill>
                  <a:srgbClr val="00B050"/>
                </a:solidFill>
              </a:rPr>
              <a:t>3) Mancanza di rischio di danno grave; </a:t>
            </a:r>
          </a:p>
          <a:p>
            <a:pPr algn="just"/>
            <a:r>
              <a:rPr lang="it-IT" sz="2400" dirty="0">
                <a:solidFill>
                  <a:srgbClr val="00B050"/>
                </a:solidFill>
              </a:rPr>
              <a:t>4) Equo indennizzo;</a:t>
            </a:r>
          </a:p>
          <a:p>
            <a:pPr algn="just"/>
            <a:r>
              <a:rPr lang="it-IT" sz="2400" dirty="0">
                <a:solidFill>
                  <a:srgbClr val="00B0F0"/>
                </a:solidFill>
              </a:rPr>
              <a:t>5) Criteri che permettano di stabilire cosa debba intendersi per «rischio adeguato»;</a:t>
            </a:r>
          </a:p>
          <a:p>
            <a:pPr algn="just"/>
            <a:r>
              <a:rPr lang="it-IT" sz="2400" dirty="0">
                <a:solidFill>
                  <a:srgbClr val="00B0F0"/>
                </a:solidFill>
              </a:rPr>
              <a:t>6) Valutazione di inadeguatezza circa protocolli e </a:t>
            </a:r>
            <a:r>
              <a:rPr lang="it-IT" sz="2400" dirty="0" err="1">
                <a:solidFill>
                  <a:srgbClr val="00B0F0"/>
                </a:solidFill>
              </a:rPr>
              <a:t>d.p.i</a:t>
            </a:r>
            <a:r>
              <a:rPr lang="it-IT" sz="2400" dirty="0">
                <a:solidFill>
                  <a:srgbClr val="00B0F0"/>
                </a:solidFill>
              </a:rPr>
              <a:t>;</a:t>
            </a:r>
          </a:p>
          <a:p>
            <a:pPr algn="just"/>
            <a:r>
              <a:rPr lang="it-IT" sz="2400" dirty="0">
                <a:solidFill>
                  <a:srgbClr val="00B0F0"/>
                </a:solidFill>
              </a:rPr>
              <a:t>7) Valutazione di inadeguatezza circa la libera vaccinazione personale dei pazienti;</a:t>
            </a:r>
          </a:p>
          <a:p>
            <a:pPr algn="just"/>
            <a:r>
              <a:rPr lang="it-IT" sz="2400" dirty="0">
                <a:solidFill>
                  <a:srgbClr val="00B0F0"/>
                </a:solidFill>
              </a:rPr>
              <a:t>8) Necessità e proporzionalità dell’obbligo indiscriminato pena il divieto a mansioni che implichino qualsiasi contatto interpersonale (≠ contatto a rischio).</a:t>
            </a:r>
          </a:p>
          <a:p>
            <a:pPr marL="457200" indent="-457200" algn="just">
              <a:buAutoNum type="arabicParenR" startAt="4"/>
            </a:pPr>
            <a:endParaRPr lang="it-IT" sz="2400" dirty="0"/>
          </a:p>
          <a:p>
            <a:endParaRPr lang="it-IT" dirty="0"/>
          </a:p>
        </p:txBody>
      </p:sp>
    </p:spTree>
    <p:extLst>
      <p:ext uri="{BB962C8B-B14F-4D97-AF65-F5344CB8AC3E}">
        <p14:creationId xmlns:p14="http://schemas.microsoft.com/office/powerpoint/2010/main" val="1378719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1CF672-C03D-4835-8B0E-A6FFE8384C63}"/>
              </a:ext>
            </a:extLst>
          </p:cNvPr>
          <p:cNvSpPr>
            <a:spLocks noGrp="1"/>
          </p:cNvSpPr>
          <p:nvPr>
            <p:ph type="ctrTitle"/>
          </p:nvPr>
        </p:nvSpPr>
        <p:spPr>
          <a:xfrm>
            <a:off x="1507067" y="272879"/>
            <a:ext cx="7766936" cy="1096899"/>
          </a:xfrm>
        </p:spPr>
        <p:txBody>
          <a:bodyPr/>
          <a:lstStyle/>
          <a:p>
            <a:r>
              <a:rPr lang="it-IT" sz="3200" dirty="0"/>
              <a:t>Rapporto ISS 13.03.21</a:t>
            </a:r>
            <a:br>
              <a:rPr lang="it-IT" sz="3600" dirty="0"/>
            </a:br>
            <a:r>
              <a:rPr lang="it-IT" sz="2400" dirty="0"/>
              <a:t>in collaborazione con</a:t>
            </a:r>
            <a:r>
              <a:rPr lang="it-IT" sz="3600" dirty="0"/>
              <a:t> </a:t>
            </a:r>
            <a:r>
              <a:rPr lang="it-IT" sz="2400" dirty="0"/>
              <a:t>Ministero, A.I.FA. e I.N.A.I.L. </a:t>
            </a:r>
          </a:p>
        </p:txBody>
      </p:sp>
      <p:sp>
        <p:nvSpPr>
          <p:cNvPr id="3" name="Sottotitolo 2">
            <a:extLst>
              <a:ext uri="{FF2B5EF4-FFF2-40B4-BE49-F238E27FC236}">
                <a16:creationId xmlns:a16="http://schemas.microsoft.com/office/drawing/2014/main" id="{34872957-1E5D-4D60-A887-C8F590EB44D7}"/>
              </a:ext>
            </a:extLst>
          </p:cNvPr>
          <p:cNvSpPr>
            <a:spLocks noGrp="1"/>
          </p:cNvSpPr>
          <p:nvPr>
            <p:ph type="subTitle" idx="1"/>
          </p:nvPr>
        </p:nvSpPr>
        <p:spPr>
          <a:xfrm>
            <a:off x="878889" y="1615737"/>
            <a:ext cx="8395114" cy="4969384"/>
          </a:xfrm>
        </p:spPr>
        <p:txBody>
          <a:bodyPr>
            <a:normAutofit lnSpcReduction="10000"/>
          </a:bodyPr>
          <a:lstStyle/>
          <a:p>
            <a:pPr algn="l"/>
            <a:r>
              <a:rPr lang="it-IT" sz="2400" b="0" i="1" dirty="0">
                <a:solidFill>
                  <a:srgbClr val="0C0C0F"/>
                </a:solidFill>
                <a:effectLst/>
                <a:latin typeface="Lato"/>
              </a:rPr>
              <a:t>Una persona vaccinata con una o due dosi deve continuare a osservare tutte le misure di prevenzione quali il distanziamento fisico, l’uso delle mascherine e l’igiene delle mani, poiché, come sopra riportato, non è ancora noto se la vaccinazione sia efficace anche nella prevenzione dell’acquisizione dell’infezione e/o della sua trasmissione ad altre persone. </a:t>
            </a:r>
          </a:p>
          <a:p>
            <a:pPr algn="l"/>
            <a:r>
              <a:rPr lang="it-IT" sz="2400" b="0" i="1" dirty="0">
                <a:solidFill>
                  <a:srgbClr val="0C0C0F"/>
                </a:solidFill>
                <a:effectLst/>
                <a:latin typeface="Lato"/>
              </a:rPr>
              <a:t>… non è ancora noto se le persone vaccinate possano comunque acquisire l’infezione da SARS-CoV-2 ed eventualmente trasmetterla ad altri soggetti. …</a:t>
            </a:r>
          </a:p>
          <a:p>
            <a:pPr algn="l"/>
            <a:r>
              <a:rPr lang="it-IT" sz="2400" b="0" i="1" dirty="0">
                <a:solidFill>
                  <a:srgbClr val="0C0C0F"/>
                </a:solidFill>
                <a:effectLst/>
                <a:latin typeface="Lato"/>
              </a:rPr>
              <a:t> Infine, è verosimile che alcune varianti possano eludere la risposta immunitaria evocata dalla vaccinazione, e, quindi, infettare i soggetti vaccinati. </a:t>
            </a:r>
            <a:endParaRPr lang="it-IT" sz="2400" dirty="0"/>
          </a:p>
        </p:txBody>
      </p:sp>
    </p:spTree>
    <p:extLst>
      <p:ext uri="{BB962C8B-B14F-4D97-AF65-F5344CB8AC3E}">
        <p14:creationId xmlns:p14="http://schemas.microsoft.com/office/powerpoint/2010/main" val="1662696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a:extLst>
              <a:ext uri="{FF2B5EF4-FFF2-40B4-BE49-F238E27FC236}">
                <a16:creationId xmlns:a16="http://schemas.microsoft.com/office/drawing/2014/main" id="{322742A9-BEF0-478E-8E3E-BD6B99AA4537}"/>
              </a:ext>
            </a:extLst>
          </p:cNvPr>
          <p:cNvPicPr>
            <a:picLocks noChangeAspect="1"/>
          </p:cNvPicPr>
          <p:nvPr/>
        </p:nvPicPr>
        <p:blipFill>
          <a:blip r:embed="rId2"/>
          <a:stretch>
            <a:fillRect/>
          </a:stretch>
        </p:blipFill>
        <p:spPr>
          <a:xfrm>
            <a:off x="2166150" y="149041"/>
            <a:ext cx="5222659" cy="6548107"/>
          </a:xfrm>
          <a:prstGeom prst="rect">
            <a:avLst/>
          </a:prstGeom>
        </p:spPr>
      </p:pic>
    </p:spTree>
    <p:extLst>
      <p:ext uri="{BB962C8B-B14F-4D97-AF65-F5344CB8AC3E}">
        <p14:creationId xmlns:p14="http://schemas.microsoft.com/office/powerpoint/2010/main" val="15222961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1033EB2-70C0-49FE-9044-E329DFEDC42C}"/>
              </a:ext>
            </a:extLst>
          </p:cNvPr>
          <p:cNvSpPr>
            <a:spLocks noGrp="1"/>
          </p:cNvSpPr>
          <p:nvPr>
            <p:ph type="ctrTitle"/>
          </p:nvPr>
        </p:nvSpPr>
        <p:spPr>
          <a:xfrm>
            <a:off x="1507067" y="257452"/>
            <a:ext cx="7766936" cy="757220"/>
          </a:xfrm>
        </p:spPr>
        <p:txBody>
          <a:bodyPr/>
          <a:lstStyle/>
          <a:p>
            <a:pPr algn="ctr"/>
            <a:r>
              <a:rPr lang="it-IT" sz="4400" cap="small" dirty="0"/>
              <a:t>Obiezione di coscienza</a:t>
            </a:r>
          </a:p>
        </p:txBody>
      </p:sp>
      <p:sp>
        <p:nvSpPr>
          <p:cNvPr id="3" name="Sottotitolo 2">
            <a:extLst>
              <a:ext uri="{FF2B5EF4-FFF2-40B4-BE49-F238E27FC236}">
                <a16:creationId xmlns:a16="http://schemas.microsoft.com/office/drawing/2014/main" id="{A3C84893-65EB-4136-8C15-00155F62DB00}"/>
              </a:ext>
            </a:extLst>
          </p:cNvPr>
          <p:cNvSpPr>
            <a:spLocks noGrp="1"/>
          </p:cNvSpPr>
          <p:nvPr>
            <p:ph type="subTitle" idx="1"/>
          </p:nvPr>
        </p:nvSpPr>
        <p:spPr>
          <a:xfrm>
            <a:off x="878889" y="1207363"/>
            <a:ext cx="8315215" cy="5264458"/>
          </a:xfrm>
        </p:spPr>
        <p:txBody>
          <a:bodyPr>
            <a:normAutofit/>
          </a:bodyPr>
          <a:lstStyle/>
          <a:p>
            <a:pPr algn="l"/>
            <a:r>
              <a:rPr lang="it-IT" sz="3200" dirty="0"/>
              <a:t>MOTIVI</a:t>
            </a:r>
          </a:p>
          <a:p>
            <a:pPr algn="l"/>
            <a:r>
              <a:rPr lang="it-IT" sz="3200" dirty="0"/>
              <a:t>1) Imposizione vaccinale (o terapia genetica?) con prodotti sperimentali</a:t>
            </a:r>
          </a:p>
          <a:p>
            <a:pPr algn="l"/>
            <a:r>
              <a:rPr lang="it-IT" sz="3200" dirty="0">
                <a:sym typeface="Wingdings" panose="05000000000000000000" pitchFamily="2" charset="2"/>
              </a:rPr>
              <a:t>	 </a:t>
            </a:r>
            <a:r>
              <a:rPr lang="it-IT" sz="3200" dirty="0"/>
              <a:t>reificare gli obbligati,</a:t>
            </a:r>
          </a:p>
          <a:p>
            <a:pPr algn="l"/>
            <a:r>
              <a:rPr lang="it-IT" sz="3200" dirty="0"/>
              <a:t>	il loro “essere umano” viene degradato da soggetto a 	mero oggetto di sperimentazione</a:t>
            </a:r>
          </a:p>
          <a:p>
            <a:pPr algn="l"/>
            <a:r>
              <a:rPr lang="it-IT" sz="3200" dirty="0"/>
              <a:t>CONSENSO INFORMATO nullo</a:t>
            </a:r>
          </a:p>
          <a:p>
            <a:pPr algn="l"/>
            <a:endParaRPr lang="it-IT" sz="3200" dirty="0"/>
          </a:p>
        </p:txBody>
      </p:sp>
    </p:spTree>
    <p:extLst>
      <p:ext uri="{BB962C8B-B14F-4D97-AF65-F5344CB8AC3E}">
        <p14:creationId xmlns:p14="http://schemas.microsoft.com/office/powerpoint/2010/main" val="2233116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a:extLst>
              <a:ext uri="{FF2B5EF4-FFF2-40B4-BE49-F238E27FC236}">
                <a16:creationId xmlns:a16="http://schemas.microsoft.com/office/drawing/2014/main" id="{A3C84893-65EB-4136-8C15-00155F62DB00}"/>
              </a:ext>
            </a:extLst>
          </p:cNvPr>
          <p:cNvSpPr>
            <a:spLocks noGrp="1"/>
          </p:cNvSpPr>
          <p:nvPr>
            <p:ph type="subTitle" idx="1"/>
          </p:nvPr>
        </p:nvSpPr>
        <p:spPr>
          <a:xfrm>
            <a:off x="905522" y="1071978"/>
            <a:ext cx="8315215" cy="4714043"/>
          </a:xfrm>
        </p:spPr>
        <p:txBody>
          <a:bodyPr>
            <a:normAutofit/>
          </a:bodyPr>
          <a:lstStyle/>
          <a:p>
            <a:pPr algn="l"/>
            <a:r>
              <a:rPr lang="it-IT" sz="3200" dirty="0"/>
              <a:t>2) Nei processi di sviluppo e/o produzione di alcuni di tali preparati vengono impiegati </a:t>
            </a:r>
            <a:r>
              <a:rPr lang="it-IT" sz="3200" u="sng" dirty="0"/>
              <a:t>tessuti o componenti animali</a:t>
            </a:r>
            <a:r>
              <a:rPr lang="it-IT" sz="3200" dirty="0"/>
              <a:t>.</a:t>
            </a:r>
          </a:p>
          <a:p>
            <a:pPr algn="l"/>
            <a:r>
              <a:rPr lang="it-IT" sz="3200" dirty="0"/>
              <a:t>3) Nei processi di sviluppo e/o produzione di tutti i preparati attualmente in uso vengono utilizzate linee cellulari ricavate </a:t>
            </a:r>
            <a:r>
              <a:rPr lang="it-IT" sz="3200" u="sng" dirty="0"/>
              <a:t>da embrioni o feti umani oggetto di aborto procurato</a:t>
            </a:r>
            <a:r>
              <a:rPr lang="it-IT" sz="3200" dirty="0"/>
              <a:t>.</a:t>
            </a:r>
          </a:p>
        </p:txBody>
      </p:sp>
    </p:spTree>
    <p:extLst>
      <p:ext uri="{BB962C8B-B14F-4D97-AF65-F5344CB8AC3E}">
        <p14:creationId xmlns:p14="http://schemas.microsoft.com/office/powerpoint/2010/main" val="2361806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a:extLst>
              <a:ext uri="{FF2B5EF4-FFF2-40B4-BE49-F238E27FC236}">
                <a16:creationId xmlns:a16="http://schemas.microsoft.com/office/drawing/2014/main" id="{BF6F29C7-89FB-4C87-8D4A-C70F49F940F6}"/>
              </a:ext>
            </a:extLst>
          </p:cNvPr>
          <p:cNvPicPr>
            <a:picLocks noChangeAspect="1"/>
          </p:cNvPicPr>
          <p:nvPr/>
        </p:nvPicPr>
        <p:blipFill>
          <a:blip r:embed="rId2"/>
          <a:stretch>
            <a:fillRect/>
          </a:stretch>
        </p:blipFill>
        <p:spPr>
          <a:xfrm>
            <a:off x="2423602" y="0"/>
            <a:ext cx="3311371" cy="6768298"/>
          </a:xfrm>
          <a:prstGeom prst="rect">
            <a:avLst/>
          </a:prstGeom>
        </p:spPr>
      </p:pic>
    </p:spTree>
    <p:extLst>
      <p:ext uri="{BB962C8B-B14F-4D97-AF65-F5344CB8AC3E}">
        <p14:creationId xmlns:p14="http://schemas.microsoft.com/office/powerpoint/2010/main" val="23336182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a:extLst>
              <a:ext uri="{FF2B5EF4-FFF2-40B4-BE49-F238E27FC236}">
                <a16:creationId xmlns:a16="http://schemas.microsoft.com/office/drawing/2014/main" id="{14CC36A0-4FBC-420F-9332-7E7A796B064C}"/>
              </a:ext>
            </a:extLst>
          </p:cNvPr>
          <p:cNvSpPr>
            <a:spLocks noGrp="1"/>
          </p:cNvSpPr>
          <p:nvPr>
            <p:ph type="subTitle" idx="1"/>
          </p:nvPr>
        </p:nvSpPr>
        <p:spPr>
          <a:xfrm>
            <a:off x="1020932" y="390617"/>
            <a:ext cx="8253071" cy="5948039"/>
          </a:xfrm>
        </p:spPr>
        <p:txBody>
          <a:bodyPr>
            <a:normAutofit fontScale="92500" lnSpcReduction="10000"/>
          </a:bodyPr>
          <a:lstStyle/>
          <a:p>
            <a:pPr algn="just"/>
            <a:r>
              <a:rPr lang="it-IT" sz="3200" dirty="0"/>
              <a:t>ESEMPI NORMATIVI </a:t>
            </a:r>
            <a:r>
              <a:rPr lang="it-IT" sz="3200" dirty="0" err="1"/>
              <a:t>O.d.C</a:t>
            </a:r>
            <a:r>
              <a:rPr lang="it-IT" sz="3200" dirty="0"/>
              <a:t>.</a:t>
            </a:r>
          </a:p>
          <a:p>
            <a:pPr marL="457200" indent="-457200" algn="just">
              <a:buFont typeface="Arial" panose="020B0604020202020204" pitchFamily="34" charset="0"/>
              <a:buChar char="•"/>
            </a:pPr>
            <a:r>
              <a:rPr lang="it-IT" sz="2800" dirty="0"/>
              <a:t>Legge 772 del 15 dicembre 1972 (servizio di leva)</a:t>
            </a:r>
          </a:p>
          <a:p>
            <a:pPr marL="457200" indent="-457200" algn="just">
              <a:buFont typeface="Arial" panose="020B0604020202020204" pitchFamily="34" charset="0"/>
              <a:buChar char="•"/>
            </a:pPr>
            <a:r>
              <a:rPr lang="it-IT" sz="2800" dirty="0"/>
              <a:t>Legge 22 maggio 1978, n. 194 (I.V.G.)</a:t>
            </a:r>
          </a:p>
          <a:p>
            <a:pPr marL="457200" indent="-457200" algn="just">
              <a:buFont typeface="Arial" panose="020B0604020202020204" pitchFamily="34" charset="0"/>
              <a:buChar char="•"/>
            </a:pPr>
            <a:r>
              <a:rPr lang="it-IT" sz="2800" dirty="0"/>
              <a:t>Legge 413/1993 “Norme sull’obiezione di coscienza alla sperimentazione animale“</a:t>
            </a:r>
          </a:p>
          <a:p>
            <a:pPr algn="just"/>
            <a:r>
              <a:rPr lang="it-IT" sz="2600" i="1" dirty="0"/>
              <a:t>«I cittadini che, per obbedienza alla coscienza, nell’esercizio del diritto alle libertà  di  pensiero, coscienza e religione riconosciute dalla Dichiarazione universale dei diritti dell’uomo, dalla Convenzione per la salvaguardia dei diritti dell’uomo e delle libertà fondamentali e dal Patto internazionale relativo ai diritti civili e  politici, si oppongono alla violenza su tutti gli esseri viventi, possono dichiarare la propria obiezione di coscienza ad </a:t>
            </a:r>
            <a:r>
              <a:rPr lang="it-IT" sz="2600" i="1" u="sng" dirty="0"/>
              <a:t>ogni atto connesso con la sperimentazione animale</a:t>
            </a:r>
            <a:r>
              <a:rPr lang="it-IT" sz="2600" i="1" dirty="0"/>
              <a:t>»</a:t>
            </a:r>
          </a:p>
        </p:txBody>
      </p:sp>
    </p:spTree>
    <p:extLst>
      <p:ext uri="{BB962C8B-B14F-4D97-AF65-F5344CB8AC3E}">
        <p14:creationId xmlns:p14="http://schemas.microsoft.com/office/powerpoint/2010/main" val="2023217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a:extLst>
              <a:ext uri="{FF2B5EF4-FFF2-40B4-BE49-F238E27FC236}">
                <a16:creationId xmlns:a16="http://schemas.microsoft.com/office/drawing/2014/main" id="{4DB5E2E5-27C1-4D01-91FD-BFDFF1E7A282}"/>
              </a:ext>
            </a:extLst>
          </p:cNvPr>
          <p:cNvSpPr>
            <a:spLocks noGrp="1"/>
          </p:cNvSpPr>
          <p:nvPr>
            <p:ph type="body" idx="1"/>
          </p:nvPr>
        </p:nvSpPr>
        <p:spPr>
          <a:xfrm>
            <a:off x="677335" y="807869"/>
            <a:ext cx="8596668" cy="4847208"/>
          </a:xfrm>
        </p:spPr>
        <p:txBody>
          <a:bodyPr/>
          <a:lstStyle/>
          <a:p>
            <a:pPr algn="just">
              <a:lnSpc>
                <a:spcPct val="107000"/>
              </a:lnSpc>
              <a:spcAft>
                <a:spcPts val="800"/>
              </a:spcAft>
            </a:pPr>
            <a:r>
              <a:rPr lang="it-IT" sz="2400" u="sng" dirty="0">
                <a:effectLst/>
                <a:latin typeface="Calibri" panose="020F0502020204030204" pitchFamily="34" charset="0"/>
                <a:ea typeface="Calibri" panose="020F0502020204030204" pitchFamily="34" charset="0"/>
                <a:cs typeface="Times New Roman" panose="02020603050405020304" pitchFamily="18" charset="0"/>
              </a:rPr>
              <a:t>RAPPORTO SCIENZA – SOCIETA’</a:t>
            </a:r>
          </a:p>
          <a:p>
            <a:pPr algn="just">
              <a:lnSpc>
                <a:spcPct val="107000"/>
              </a:lnSpc>
              <a:spcAft>
                <a:spcPts val="800"/>
              </a:spcAft>
            </a:pPr>
            <a:r>
              <a:rPr lang="it-IT" sz="2400" dirty="0">
                <a:effectLst/>
                <a:latin typeface="Calibri" panose="020F0502020204030204" pitchFamily="34" charset="0"/>
                <a:ea typeface="Calibri" panose="020F0502020204030204" pitchFamily="34" charset="0"/>
                <a:cs typeface="Times New Roman" panose="02020603050405020304" pitchFamily="18" charset="0"/>
              </a:rPr>
              <a:t>…nei paesi ad elevato standard tecnologico, vi sono fra la gente comune (così viene spesso chiamato chi non appartiene alla sfera dei decisori) molte persone scientificamente preparate ed esperte in vari campi professionali, capaci di interloquire alla pari con gli “esperti” ufficiali.</a:t>
            </a:r>
          </a:p>
          <a:p>
            <a:pPr algn="just">
              <a:lnSpc>
                <a:spcPct val="107000"/>
              </a:lnSpc>
              <a:spcAft>
                <a:spcPts val="800"/>
              </a:spcAft>
            </a:pPr>
            <a:r>
              <a:rPr lang="it-IT" sz="2400" dirty="0">
                <a:effectLst/>
                <a:latin typeface="Calibri" panose="020F0502020204030204" pitchFamily="34" charset="0"/>
                <a:ea typeface="Calibri" panose="020F0502020204030204" pitchFamily="34" charset="0"/>
                <a:cs typeface="Times New Roman" panose="02020603050405020304" pitchFamily="18" charset="0"/>
              </a:rPr>
              <a:t>Trattare queste persone come ignoranti è non solo scorretto sul piano politico, ma inefficace e controproducente perché disperde una potenzialità, che potrebbe, entro debite proporzioni, essere di notevole utilità in democrazia.</a:t>
            </a:r>
          </a:p>
          <a:p>
            <a:endParaRPr lang="it-IT" dirty="0"/>
          </a:p>
        </p:txBody>
      </p:sp>
    </p:spTree>
    <p:extLst>
      <p:ext uri="{BB962C8B-B14F-4D97-AF65-F5344CB8AC3E}">
        <p14:creationId xmlns:p14="http://schemas.microsoft.com/office/powerpoint/2010/main" val="2994280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98573C5-70EE-44DB-ADD9-1B75C6FCA531}"/>
              </a:ext>
            </a:extLst>
          </p:cNvPr>
          <p:cNvSpPr>
            <a:spLocks noGrp="1"/>
          </p:cNvSpPr>
          <p:nvPr>
            <p:ph type="title"/>
          </p:nvPr>
        </p:nvSpPr>
        <p:spPr>
          <a:xfrm>
            <a:off x="677335" y="245616"/>
            <a:ext cx="8596668" cy="651030"/>
          </a:xfrm>
        </p:spPr>
        <p:txBody>
          <a:bodyPr>
            <a:noAutofit/>
          </a:bodyPr>
          <a:lstStyle/>
          <a:p>
            <a:r>
              <a:rPr lang="it-IT" sz="3200" dirty="0"/>
              <a:t>Cos’è l’</a:t>
            </a:r>
            <a:r>
              <a:rPr lang="it-IT" sz="3200" dirty="0" err="1"/>
              <a:t>OdC</a:t>
            </a:r>
            <a:r>
              <a:rPr lang="it-IT" sz="3200" dirty="0"/>
              <a:t>?</a:t>
            </a:r>
          </a:p>
        </p:txBody>
      </p:sp>
      <p:sp>
        <p:nvSpPr>
          <p:cNvPr id="3" name="Segnaposto testo 2">
            <a:extLst>
              <a:ext uri="{FF2B5EF4-FFF2-40B4-BE49-F238E27FC236}">
                <a16:creationId xmlns:a16="http://schemas.microsoft.com/office/drawing/2014/main" id="{E1E29A4D-9DBF-4558-A527-381DCAFD4CC7}"/>
              </a:ext>
            </a:extLst>
          </p:cNvPr>
          <p:cNvSpPr>
            <a:spLocks noGrp="1"/>
          </p:cNvSpPr>
          <p:nvPr>
            <p:ph type="body" idx="1"/>
          </p:nvPr>
        </p:nvSpPr>
        <p:spPr>
          <a:xfrm>
            <a:off x="677335" y="985420"/>
            <a:ext cx="8596668" cy="4927107"/>
          </a:xfrm>
        </p:spPr>
        <p:txBody>
          <a:bodyPr>
            <a:normAutofit/>
          </a:bodyPr>
          <a:lstStyle/>
          <a:p>
            <a:pPr algn="just"/>
            <a:r>
              <a:rPr lang="it-IT" sz="2400" b="0" i="0" dirty="0">
                <a:effectLst/>
                <a:latin typeface="Open Sans" panose="020B0606030504020204" pitchFamily="34" charset="0"/>
              </a:rPr>
              <a:t>L’obiezione di coscienza non ha niente a che vedere con le idee e le opinioni, tanto meno con quelle politiche</a:t>
            </a:r>
          </a:p>
          <a:p>
            <a:pPr algn="just"/>
            <a:r>
              <a:rPr lang="it-IT" sz="2400" dirty="0"/>
              <a:t>È una legge che risuona all’interno dell’uomo e giudica il suo operato: la coscienza morale ingiunge all’individuo, al momento opportuno, di compiere il bene e di evitare il male</a:t>
            </a:r>
          </a:p>
          <a:p>
            <a:pPr algn="just"/>
            <a:r>
              <a:rPr lang="it-IT" sz="2400" b="0" i="0" dirty="0">
                <a:effectLst/>
                <a:latin typeface="Open Sans" panose="020B0606030504020204" pitchFamily="34" charset="0"/>
              </a:rPr>
              <a:t>L’uomo che ascolta la sua coscienza percepisce </a:t>
            </a:r>
            <a:r>
              <a:rPr lang="it-IT" sz="2400" b="0" i="1" dirty="0">
                <a:effectLst/>
                <a:latin typeface="Open Sans" panose="020B0606030504020204" pitchFamily="34" charset="0"/>
              </a:rPr>
              <a:t>il dovere</a:t>
            </a:r>
            <a:r>
              <a:rPr lang="it-IT" sz="2400" b="0" i="0" dirty="0">
                <a:effectLst/>
                <a:latin typeface="Open Sans" panose="020B0606030504020204" pitchFamily="34" charset="0"/>
              </a:rPr>
              <a:t> di astenersi da determinate azioni che gli proviene da una </a:t>
            </a:r>
            <a:r>
              <a:rPr lang="it-IT" sz="2400" b="0" i="1" dirty="0">
                <a:effectLst/>
                <a:latin typeface="Open Sans" panose="020B0606030504020204" pitchFamily="34" charset="0"/>
              </a:rPr>
              <a:t>legge</a:t>
            </a:r>
            <a:r>
              <a:rPr lang="it-IT" sz="2400" b="0" i="0" dirty="0">
                <a:effectLst/>
                <a:latin typeface="Open Sans" panose="020B0606030504020204" pitchFamily="34" charset="0"/>
              </a:rPr>
              <a:t> che egli, con l’uso della ragione, </a:t>
            </a:r>
            <a:r>
              <a:rPr lang="it-IT" sz="2400" b="0" i="1" dirty="0">
                <a:effectLst/>
                <a:latin typeface="Open Sans" panose="020B0606030504020204" pitchFamily="34" charset="0"/>
              </a:rPr>
              <a:t>riconosce esistente</a:t>
            </a:r>
            <a:endParaRPr lang="it-IT" sz="2400" dirty="0"/>
          </a:p>
        </p:txBody>
      </p:sp>
    </p:spTree>
    <p:extLst>
      <p:ext uri="{BB962C8B-B14F-4D97-AF65-F5344CB8AC3E}">
        <p14:creationId xmlns:p14="http://schemas.microsoft.com/office/powerpoint/2010/main" val="30117339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98573C5-70EE-44DB-ADD9-1B75C6FCA531}"/>
              </a:ext>
            </a:extLst>
          </p:cNvPr>
          <p:cNvSpPr>
            <a:spLocks noGrp="1"/>
          </p:cNvSpPr>
          <p:nvPr>
            <p:ph type="title"/>
          </p:nvPr>
        </p:nvSpPr>
        <p:spPr>
          <a:xfrm>
            <a:off x="677335" y="245616"/>
            <a:ext cx="8596668" cy="1432264"/>
          </a:xfrm>
        </p:spPr>
        <p:txBody>
          <a:bodyPr>
            <a:noAutofit/>
          </a:bodyPr>
          <a:lstStyle/>
          <a:p>
            <a:r>
              <a:rPr lang="it-IT" sz="3200" dirty="0"/>
              <a:t>Corte Costituzionale n. 467 del 1991 – pronunciata con riferimento alla legge 772</a:t>
            </a:r>
          </a:p>
        </p:txBody>
      </p:sp>
      <p:sp>
        <p:nvSpPr>
          <p:cNvPr id="3" name="Segnaposto testo 2">
            <a:extLst>
              <a:ext uri="{FF2B5EF4-FFF2-40B4-BE49-F238E27FC236}">
                <a16:creationId xmlns:a16="http://schemas.microsoft.com/office/drawing/2014/main" id="{E1E29A4D-9DBF-4558-A527-381DCAFD4CC7}"/>
              </a:ext>
            </a:extLst>
          </p:cNvPr>
          <p:cNvSpPr>
            <a:spLocks noGrp="1"/>
          </p:cNvSpPr>
          <p:nvPr>
            <p:ph type="body" idx="1"/>
          </p:nvPr>
        </p:nvSpPr>
        <p:spPr>
          <a:xfrm>
            <a:off x="677335" y="1677880"/>
            <a:ext cx="8596668" cy="4927107"/>
          </a:xfrm>
        </p:spPr>
        <p:txBody>
          <a:bodyPr>
            <a:normAutofit/>
          </a:bodyPr>
          <a:lstStyle/>
          <a:p>
            <a:pPr algn="just"/>
            <a:r>
              <a:rPr lang="it-IT" sz="2400" b="0" i="0" dirty="0">
                <a:effectLst/>
                <a:latin typeface="Open Sans" panose="020B0606030504020204" pitchFamily="34" charset="0"/>
              </a:rPr>
              <a:t>La protezione della coscienza individuale si ricava dall’art. 2 della Costituzione</a:t>
            </a:r>
          </a:p>
          <a:p>
            <a:pPr algn="just"/>
            <a:r>
              <a:rPr lang="it-IT" sz="2400" dirty="0"/>
              <a:t>Valore costituzionale così elevato da giustificare la previsione di esenzioni privilegiate dall’assolvimento di doveri pubblici qualificati dalla Costituzione come inderogabili </a:t>
            </a:r>
          </a:p>
          <a:p>
            <a:pPr algn="just"/>
            <a:r>
              <a:rPr lang="it-IT" sz="2400" dirty="0"/>
              <a:t>[la tutela della coscienza individuale giustifica, per la sua elevatezza, l’esenzione dall’assolvimento di doveri pubblici inderogabili </a:t>
            </a:r>
            <a:r>
              <a:rPr lang="it-IT" sz="2400" dirty="0">
                <a:sym typeface="Wingdings" panose="05000000000000000000" pitchFamily="2" charset="2"/>
              </a:rPr>
              <a:t> difesa della Patria – che i Costituenti definirono “sacro”]</a:t>
            </a:r>
            <a:endParaRPr lang="it-IT" sz="2400" dirty="0"/>
          </a:p>
        </p:txBody>
      </p:sp>
    </p:spTree>
    <p:extLst>
      <p:ext uri="{BB962C8B-B14F-4D97-AF65-F5344CB8AC3E}">
        <p14:creationId xmlns:p14="http://schemas.microsoft.com/office/powerpoint/2010/main" val="358695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24DECE8-D4FB-4619-9120-1ADAB02F3A7C}"/>
              </a:ext>
            </a:extLst>
          </p:cNvPr>
          <p:cNvSpPr>
            <a:spLocks noGrp="1"/>
          </p:cNvSpPr>
          <p:nvPr>
            <p:ph type="title"/>
          </p:nvPr>
        </p:nvSpPr>
        <p:spPr>
          <a:xfrm>
            <a:off x="677334" y="245616"/>
            <a:ext cx="8596668" cy="429087"/>
          </a:xfrm>
        </p:spPr>
        <p:txBody>
          <a:bodyPr>
            <a:normAutofit/>
          </a:bodyPr>
          <a:lstStyle/>
          <a:p>
            <a:r>
              <a:rPr lang="it-IT" sz="1800" dirty="0"/>
              <a:t>RAPPORTO SCIENZA – POLITICA</a:t>
            </a:r>
          </a:p>
        </p:txBody>
      </p:sp>
      <p:sp>
        <p:nvSpPr>
          <p:cNvPr id="3" name="Segnaposto contenuto 2">
            <a:extLst>
              <a:ext uri="{FF2B5EF4-FFF2-40B4-BE49-F238E27FC236}">
                <a16:creationId xmlns:a16="http://schemas.microsoft.com/office/drawing/2014/main" id="{0F0A1C49-F79F-46CB-A67D-95300428EBB5}"/>
              </a:ext>
            </a:extLst>
          </p:cNvPr>
          <p:cNvSpPr>
            <a:spLocks noGrp="1"/>
          </p:cNvSpPr>
          <p:nvPr>
            <p:ph sz="half" idx="1"/>
          </p:nvPr>
        </p:nvSpPr>
        <p:spPr>
          <a:xfrm>
            <a:off x="677334" y="754602"/>
            <a:ext cx="4184035" cy="5930283"/>
          </a:xfrm>
        </p:spPr>
        <p:txBody>
          <a:bodyPr>
            <a:noAutofit/>
          </a:bodyPr>
          <a:lstStyle/>
          <a:p>
            <a:pPr algn="just">
              <a:lnSpc>
                <a:spcPct val="160000"/>
              </a:lnSpc>
            </a:pPr>
            <a:r>
              <a:rPr lang="it-IT" sz="1700" u="sng" dirty="0"/>
              <a:t>Consiglio Europeo di Nizza nel dicembre 2000 </a:t>
            </a:r>
            <a:r>
              <a:rPr lang="it-IT" sz="1700" dirty="0"/>
              <a:t>ha affermato</a:t>
            </a:r>
          </a:p>
          <a:p>
            <a:pPr algn="just">
              <a:lnSpc>
                <a:spcPct val="160000"/>
              </a:lnSpc>
            </a:pPr>
            <a:r>
              <a:rPr lang="it-IT" sz="1700" dirty="0"/>
              <a:t>….devono essere riportati nei documenti di “expertise” </a:t>
            </a:r>
            <a:r>
              <a:rPr lang="it-IT" sz="1700" b="1" u="sng" dirty="0"/>
              <a:t>i pareri minoritari</a:t>
            </a:r>
            <a:r>
              <a:rPr lang="it-IT" sz="1700" dirty="0"/>
              <a:t>, ove essi sottolineano la mancanza di adeguata ricerca scientifica (pp. 9 e 10) in quanto è necessario ... </a:t>
            </a:r>
            <a:r>
              <a:rPr lang="it-IT" sz="1700" i="1" dirty="0"/>
              <a:t>“che la società civile debba essere coinvolta e che occorra prestare attenzione </a:t>
            </a:r>
            <a:r>
              <a:rPr lang="it-IT" sz="1700" i="1" u="sng" dirty="0"/>
              <a:t>alla consultazione di tutte le parti interessate</a:t>
            </a:r>
            <a:r>
              <a:rPr lang="it-IT" sz="1700" i="1" dirty="0"/>
              <a:t>, in una fase quanto più precoce (Consiglio Europeo 2000 p.n.15.)”</a:t>
            </a:r>
            <a:r>
              <a:rPr lang="it-IT" sz="1700" dirty="0"/>
              <a:t>…</a:t>
            </a:r>
          </a:p>
        </p:txBody>
      </p:sp>
      <p:sp>
        <p:nvSpPr>
          <p:cNvPr id="4" name="Segnaposto contenuto 3">
            <a:extLst>
              <a:ext uri="{FF2B5EF4-FFF2-40B4-BE49-F238E27FC236}">
                <a16:creationId xmlns:a16="http://schemas.microsoft.com/office/drawing/2014/main" id="{D95B079F-5A1E-4480-BD73-FB8678692646}"/>
              </a:ext>
            </a:extLst>
          </p:cNvPr>
          <p:cNvSpPr>
            <a:spLocks noGrp="1"/>
          </p:cNvSpPr>
          <p:nvPr>
            <p:ph sz="half" idx="2"/>
          </p:nvPr>
        </p:nvSpPr>
        <p:spPr>
          <a:xfrm>
            <a:off x="5089970" y="754602"/>
            <a:ext cx="4184034" cy="5857781"/>
          </a:xfrm>
        </p:spPr>
        <p:txBody>
          <a:bodyPr>
            <a:normAutofit lnSpcReduction="10000"/>
          </a:bodyPr>
          <a:lstStyle/>
          <a:p>
            <a:pPr>
              <a:lnSpc>
                <a:spcPct val="160000"/>
              </a:lnSpc>
            </a:pPr>
            <a:r>
              <a:rPr lang="it-IT" dirty="0"/>
              <a:t>Il </a:t>
            </a:r>
            <a:r>
              <a:rPr lang="it-IT" u="sng" dirty="0"/>
              <a:t>Piano di Azione sulla Scienza e Società (</a:t>
            </a:r>
            <a:r>
              <a:rPr lang="it-IT" u="sng" dirty="0" err="1"/>
              <a:t>European</a:t>
            </a:r>
            <a:r>
              <a:rPr lang="it-IT" u="sng" dirty="0"/>
              <a:t> Commission 2001)</a:t>
            </a:r>
            <a:r>
              <a:rPr lang="it-IT" dirty="0"/>
              <a:t>…</a:t>
            </a:r>
            <a:r>
              <a:rPr lang="it-IT" u="sng" dirty="0"/>
              <a:t>necessario un approccio più aperto</a:t>
            </a:r>
            <a:r>
              <a:rPr lang="it-IT" dirty="0"/>
              <a:t>, sistematico a livello nazionale ed europeo, per individuare le competenze più adeguate, al momento giusto </a:t>
            </a:r>
            <a:r>
              <a:rPr lang="it-IT" u="sng" dirty="0"/>
              <a:t>aprendo ai processi di consultazione</a:t>
            </a:r>
            <a:r>
              <a:rPr lang="it-IT" dirty="0"/>
              <a:t> al pubblico e alle parti interessate, fornendo loro occasioni e gli strumenti che consentano di contribuire al dibattito </a:t>
            </a:r>
            <a:r>
              <a:rPr lang="it-IT" u="sng" dirty="0"/>
              <a:t>e di </a:t>
            </a:r>
            <a:r>
              <a:rPr lang="it-IT" b="1" u="sng" dirty="0"/>
              <a:t>contestare</a:t>
            </a:r>
            <a:r>
              <a:rPr lang="it-IT" u="sng" dirty="0"/>
              <a:t> gli esperti</a:t>
            </a:r>
            <a:r>
              <a:rPr lang="it-IT" dirty="0"/>
              <a:t> o i loro pareri</a:t>
            </a:r>
          </a:p>
        </p:txBody>
      </p:sp>
    </p:spTree>
    <p:extLst>
      <p:ext uri="{BB962C8B-B14F-4D97-AF65-F5344CB8AC3E}">
        <p14:creationId xmlns:p14="http://schemas.microsoft.com/office/powerpoint/2010/main" val="2252822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4" presetClass="entr" presetSubtype="10" fill="hold" grpId="0" nodeType="clickEffect">
                                  <p:stCondLst>
                                    <p:cond delay="0"/>
                                  </p:stCondLst>
                                  <p:childTnLst>
                                    <p:set>
                                      <p:cBhvr>
                                        <p:cTn id="20" dur="1" fill="hold">
                                          <p:stCondLst>
                                            <p:cond delay="0"/>
                                          </p:stCondLst>
                                        </p:cTn>
                                        <p:tgtEl>
                                          <p:spTgt spid="4">
                                            <p:txEl>
                                              <p:pRg st="0" end="0"/>
                                            </p:txEl>
                                          </p:spTgt>
                                        </p:tgtEl>
                                        <p:attrNameLst>
                                          <p:attrName>style.visibility</p:attrName>
                                        </p:attrNameLst>
                                      </p:cBhvr>
                                      <p:to>
                                        <p:strVal val="visible"/>
                                      </p:to>
                                    </p:set>
                                    <p:animEffect transition="in" filter="randombar(horizontal)">
                                      <p:cBhvr>
                                        <p:cTn id="21"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a:extLst>
              <a:ext uri="{FF2B5EF4-FFF2-40B4-BE49-F238E27FC236}">
                <a16:creationId xmlns:a16="http://schemas.microsoft.com/office/drawing/2014/main" id="{AC1FB0F5-47D8-46D8-A250-6C3237AC4DD1}"/>
              </a:ext>
            </a:extLst>
          </p:cNvPr>
          <p:cNvSpPr>
            <a:spLocks noGrp="1"/>
          </p:cNvSpPr>
          <p:nvPr>
            <p:ph type="subTitle" idx="1"/>
          </p:nvPr>
        </p:nvSpPr>
        <p:spPr>
          <a:xfrm>
            <a:off x="870012" y="514905"/>
            <a:ext cx="8403991" cy="5832629"/>
          </a:xfrm>
        </p:spPr>
        <p:txBody>
          <a:bodyPr>
            <a:normAutofit/>
          </a:bodyPr>
          <a:lstStyle/>
          <a:p>
            <a:pPr algn="just"/>
            <a:r>
              <a:rPr lang="it-IT" sz="2200" dirty="0"/>
              <a:t>Art. 4 D.L. 44 </a:t>
            </a:r>
            <a:r>
              <a:rPr lang="it-IT" sz="2200" dirty="0" err="1"/>
              <a:t>conv</a:t>
            </a:r>
            <a:r>
              <a:rPr lang="it-IT" sz="2200" dirty="0"/>
              <a:t>. con Legge 76/2021</a:t>
            </a:r>
          </a:p>
          <a:p>
            <a:pPr marL="0" marR="0" lvl="0" indent="0" algn="just" defTabSz="457200" rtl="0" eaLnBrk="1" fontAlgn="auto" latinLnBrk="0" hangingPunct="1">
              <a:lnSpc>
                <a:spcPts val="3000"/>
              </a:lnSpc>
              <a:spcBef>
                <a:spcPts val="1000"/>
              </a:spcBef>
              <a:spcAft>
                <a:spcPts val="0"/>
              </a:spcAft>
              <a:buClr>
                <a:srgbClr val="90C226"/>
              </a:buClr>
              <a:buSzPct val="80000"/>
              <a:buFont typeface="Wingdings 3" charset="2"/>
              <a:buNone/>
              <a:tabLst/>
              <a:defRPr/>
            </a:pPr>
            <a:endParaRPr kumimoji="0" lang="it-IT" sz="1800" b="0" i="0" u="none" strike="noStrike" kern="1200" cap="none" spc="0" normalizeH="0" baseline="0" noProof="0" dirty="0">
              <a:ln>
                <a:noFill/>
              </a:ln>
              <a:solidFill>
                <a:prstClr val="black">
                  <a:lumMod val="50000"/>
                  <a:lumOff val="50000"/>
                </a:prstClr>
              </a:solidFill>
              <a:effectLst/>
              <a:uLnTx/>
              <a:uFillTx/>
              <a:latin typeface="Trebuchet MS" panose="020B0603020202020204"/>
              <a:ea typeface="+mn-ea"/>
              <a:cs typeface="+mn-cs"/>
            </a:endParaRPr>
          </a:p>
          <a:p>
            <a:pPr marL="0" marR="0" lvl="0" indent="0" algn="just" defTabSz="457200" rtl="0" eaLnBrk="1" fontAlgn="auto" latinLnBrk="0" hangingPunct="1">
              <a:lnSpc>
                <a:spcPts val="3000"/>
              </a:lnSpc>
              <a:spcBef>
                <a:spcPts val="1000"/>
              </a:spcBef>
              <a:spcAft>
                <a:spcPts val="0"/>
              </a:spcAft>
              <a:buClr>
                <a:srgbClr val="90C226"/>
              </a:buClr>
              <a:buSzPct val="80000"/>
              <a:buFont typeface="Wingdings 3" charset="2"/>
              <a:buNone/>
              <a:tabLst/>
              <a:defRPr/>
            </a:pPr>
            <a:r>
              <a:rPr kumimoji="0" lang="it-IT" sz="1800" b="0" i="0" u="none" strike="noStrike" kern="1200" cap="none" spc="0" normalizeH="0" baseline="0" noProof="0" dirty="0">
                <a:ln>
                  <a:noFill/>
                </a:ln>
                <a:solidFill>
                  <a:prstClr val="black">
                    <a:lumMod val="50000"/>
                    <a:lumOff val="50000"/>
                  </a:prstClr>
                </a:solidFill>
                <a:effectLst/>
                <a:uLnTx/>
                <a:uFillTx/>
                <a:latin typeface="Trebuchet MS" panose="020B0603020202020204"/>
                <a:ea typeface="+mn-ea"/>
                <a:cs typeface="+mn-cs"/>
              </a:rPr>
              <a:t>CONTESTO:	emergenza sanitaria da SARS-CoV-2 e c.d. Piano Strategico 			Vaccinale del Governo [</a:t>
            </a:r>
            <a:r>
              <a:rPr kumimoji="0" lang="it-IT" sz="1200" b="0" i="0" u="none" strike="noStrike" kern="1200" cap="none" spc="0" normalizeH="0" baseline="0" noProof="0" dirty="0">
                <a:ln>
                  <a:noFill/>
                </a:ln>
                <a:solidFill>
                  <a:prstClr val="black">
                    <a:lumMod val="50000"/>
                    <a:lumOff val="50000"/>
                  </a:prstClr>
                </a:solidFill>
                <a:effectLst/>
                <a:uLnTx/>
                <a:uFillTx/>
                <a:latin typeface="Trebuchet MS" panose="020B0603020202020204"/>
                <a:ea typeface="+mn-ea"/>
                <a:cs typeface="+mn-cs"/>
              </a:rPr>
              <a:t>piano di cui all'articolo 1, comma 457, della legge 30 			dicembre 2020, n. 178</a:t>
            </a:r>
            <a:r>
              <a:rPr kumimoji="0" lang="it-IT" sz="1800" b="0" i="0" u="none" strike="noStrike" kern="1200" cap="none" spc="0" normalizeH="0" baseline="0" noProof="0" dirty="0">
                <a:ln>
                  <a:noFill/>
                </a:ln>
                <a:solidFill>
                  <a:prstClr val="black">
                    <a:lumMod val="50000"/>
                    <a:lumOff val="50000"/>
                  </a:prstClr>
                </a:solidFill>
                <a:effectLst/>
                <a:uLnTx/>
                <a:uFillTx/>
                <a:latin typeface="Trebuchet MS" panose="020B0603020202020204"/>
                <a:ea typeface="+mn-ea"/>
                <a:cs typeface="+mn-cs"/>
              </a:rPr>
              <a:t>]</a:t>
            </a:r>
          </a:p>
          <a:p>
            <a:pPr marL="0" marR="0" lvl="0" indent="0" algn="just" defTabSz="457200" rtl="0" eaLnBrk="1" fontAlgn="auto" latinLnBrk="0" hangingPunct="1">
              <a:lnSpc>
                <a:spcPct val="100000"/>
              </a:lnSpc>
              <a:spcBef>
                <a:spcPts val="1000"/>
              </a:spcBef>
              <a:spcAft>
                <a:spcPts val="0"/>
              </a:spcAft>
              <a:buClr>
                <a:srgbClr val="90C226"/>
              </a:buClr>
              <a:buSzPct val="80000"/>
              <a:buFont typeface="Wingdings 3" charset="2"/>
              <a:buNone/>
              <a:tabLst/>
              <a:defRPr/>
            </a:pPr>
            <a:endParaRPr kumimoji="0" lang="it-IT" sz="1800" b="0" i="0" u="none" strike="noStrike" kern="1200" cap="none" spc="0" normalizeH="0" baseline="0" noProof="0" dirty="0">
              <a:ln>
                <a:noFill/>
              </a:ln>
              <a:solidFill>
                <a:prstClr val="black">
                  <a:lumMod val="50000"/>
                  <a:lumOff val="50000"/>
                </a:prstClr>
              </a:solidFill>
              <a:effectLst/>
              <a:uLnTx/>
              <a:uFillTx/>
              <a:latin typeface="Trebuchet MS" panose="020B0603020202020204"/>
              <a:ea typeface="+mn-ea"/>
              <a:cs typeface="+mn-cs"/>
            </a:endParaRPr>
          </a:p>
          <a:p>
            <a:pPr marL="0" marR="0" lvl="0" indent="0" algn="just" defTabSz="457200" rtl="0" eaLnBrk="1" fontAlgn="auto" latinLnBrk="0" hangingPunct="1">
              <a:lnSpc>
                <a:spcPts val="3000"/>
              </a:lnSpc>
              <a:spcBef>
                <a:spcPts val="1000"/>
              </a:spcBef>
              <a:spcAft>
                <a:spcPts val="0"/>
              </a:spcAft>
              <a:buClr>
                <a:srgbClr val="90C226"/>
              </a:buClr>
              <a:buSzPct val="80000"/>
              <a:buFont typeface="Wingdings 3" charset="2"/>
              <a:buNone/>
              <a:tabLst/>
              <a:defRPr/>
            </a:pPr>
            <a:r>
              <a:rPr kumimoji="0" lang="it-IT" sz="1800" b="0" i="0" u="none" strike="noStrike" kern="1200" cap="none" spc="0" normalizeH="0" baseline="0" noProof="0" dirty="0">
                <a:ln>
                  <a:noFill/>
                </a:ln>
                <a:solidFill>
                  <a:prstClr val="black">
                    <a:lumMod val="50000"/>
                    <a:lumOff val="50000"/>
                  </a:prstClr>
                </a:solidFill>
                <a:effectLst/>
                <a:uLnTx/>
                <a:uFillTx/>
                <a:latin typeface="Trebuchet MS" panose="020B0603020202020204"/>
                <a:ea typeface="+mn-ea"/>
                <a:cs typeface="+mn-cs"/>
              </a:rPr>
              <a:t>FINE:		tutela </a:t>
            </a:r>
            <a:r>
              <a:rPr kumimoji="0" lang="it-IT" sz="1800" b="1" i="0" u="none" strike="noStrike" kern="1200" cap="none" spc="0" normalizeH="0" baseline="0" noProof="0" dirty="0">
                <a:ln>
                  <a:noFill/>
                </a:ln>
                <a:solidFill>
                  <a:prstClr val="black">
                    <a:lumMod val="50000"/>
                    <a:lumOff val="50000"/>
                  </a:prstClr>
                </a:solidFill>
                <a:effectLst/>
                <a:uLnTx/>
                <a:uFillTx/>
                <a:latin typeface="Trebuchet MS" panose="020B0603020202020204"/>
                <a:ea typeface="+mn-ea"/>
                <a:cs typeface="+mn-cs"/>
              </a:rPr>
              <a:t>salute pubblica</a:t>
            </a:r>
            <a:r>
              <a:rPr kumimoji="0" lang="it-IT" sz="1800" b="0" i="0" u="none" strike="noStrike" kern="1200" cap="none" spc="0" normalizeH="0" baseline="0" noProof="0" dirty="0">
                <a:ln>
                  <a:noFill/>
                </a:ln>
                <a:solidFill>
                  <a:prstClr val="black">
                    <a:lumMod val="50000"/>
                    <a:lumOff val="50000"/>
                  </a:prstClr>
                </a:solidFill>
                <a:effectLst/>
                <a:uLnTx/>
                <a:uFillTx/>
                <a:latin typeface="Trebuchet MS" panose="020B0603020202020204"/>
                <a:ea typeface="+mn-ea"/>
                <a:cs typeface="+mn-cs"/>
              </a:rPr>
              <a:t> e </a:t>
            </a:r>
            <a:r>
              <a:rPr kumimoji="0" lang="it-IT" sz="1800" b="1" i="0" u="sng" strike="noStrike" kern="1200" cap="none" spc="0" normalizeH="0" baseline="0" noProof="0" dirty="0">
                <a:ln>
                  <a:noFill/>
                </a:ln>
                <a:solidFill>
                  <a:prstClr val="black">
                    <a:lumMod val="50000"/>
                    <a:lumOff val="50000"/>
                  </a:prstClr>
                </a:solidFill>
                <a:effectLst/>
                <a:uLnTx/>
                <a:uFillTx/>
                <a:latin typeface="Trebuchet MS" panose="020B0603020202020204"/>
                <a:ea typeface="+mn-ea"/>
                <a:cs typeface="+mn-cs"/>
              </a:rPr>
              <a:t>adeguate</a:t>
            </a:r>
            <a:r>
              <a:rPr kumimoji="0" lang="it-IT" sz="1800" b="1" i="0" u="none" strike="noStrike" kern="1200" cap="none" spc="0" normalizeH="0" baseline="0" noProof="0" dirty="0">
                <a:ln>
                  <a:noFill/>
                </a:ln>
                <a:solidFill>
                  <a:prstClr val="black">
                    <a:lumMod val="50000"/>
                    <a:lumOff val="50000"/>
                  </a:prstClr>
                </a:solidFill>
                <a:effectLst/>
                <a:uLnTx/>
                <a:uFillTx/>
                <a:latin typeface="Trebuchet MS" panose="020B0603020202020204"/>
                <a:ea typeface="+mn-ea"/>
                <a:cs typeface="+mn-cs"/>
              </a:rPr>
              <a:t> condizioni di sicurezza </a:t>
            </a:r>
            <a:r>
              <a:rPr kumimoji="0" lang="it-IT" sz="1800" b="0" i="0" u="none" strike="noStrike" kern="1200" cap="none" spc="0" normalizeH="0" baseline="0" noProof="0" dirty="0">
                <a:ln>
                  <a:noFill/>
                </a:ln>
                <a:solidFill>
                  <a:prstClr val="black">
                    <a:lumMod val="50000"/>
                    <a:lumOff val="50000"/>
                  </a:prstClr>
                </a:solidFill>
                <a:effectLst/>
                <a:uLnTx/>
                <a:uFillTx/>
                <a:latin typeface="Trebuchet MS" panose="020B0603020202020204"/>
                <a:ea typeface="+mn-ea"/>
                <a:cs typeface="+mn-cs"/>
              </a:rPr>
              <a:t>			nell'erogazione delle prestazioni di cura e assistenza</a:t>
            </a:r>
          </a:p>
          <a:p>
            <a:pPr marL="0" marR="0" lvl="0" indent="0" algn="just" defTabSz="457200" rtl="0" eaLnBrk="1" fontAlgn="auto" latinLnBrk="0" hangingPunct="1">
              <a:lnSpc>
                <a:spcPts val="3000"/>
              </a:lnSpc>
              <a:spcBef>
                <a:spcPts val="1000"/>
              </a:spcBef>
              <a:spcAft>
                <a:spcPts val="0"/>
              </a:spcAft>
              <a:buClr>
                <a:srgbClr val="90C226"/>
              </a:buClr>
              <a:buSzPct val="80000"/>
              <a:buFont typeface="Wingdings 3" charset="2"/>
              <a:buNone/>
              <a:tabLst/>
              <a:defRPr/>
            </a:pPr>
            <a:endParaRPr kumimoji="0" lang="it-IT" sz="1800" b="0" i="0" u="none" strike="noStrike" kern="1200" cap="none" spc="0" normalizeH="0" baseline="0" noProof="0" dirty="0">
              <a:ln>
                <a:noFill/>
              </a:ln>
              <a:solidFill>
                <a:prstClr val="black">
                  <a:lumMod val="50000"/>
                  <a:lumOff val="50000"/>
                </a:prstClr>
              </a:solidFill>
              <a:effectLst/>
              <a:uLnTx/>
              <a:uFillTx/>
              <a:latin typeface="Trebuchet MS" panose="020B0603020202020204"/>
              <a:ea typeface="+mn-ea"/>
              <a:cs typeface="+mn-cs"/>
            </a:endParaRPr>
          </a:p>
          <a:p>
            <a:pPr marL="0" marR="0" lvl="0" indent="0" algn="just" defTabSz="457200" rtl="0" eaLnBrk="1" fontAlgn="auto" latinLnBrk="0" hangingPunct="1">
              <a:lnSpc>
                <a:spcPts val="3000"/>
              </a:lnSpc>
              <a:spcBef>
                <a:spcPts val="1000"/>
              </a:spcBef>
              <a:spcAft>
                <a:spcPts val="0"/>
              </a:spcAft>
              <a:buClr>
                <a:srgbClr val="90C226"/>
              </a:buClr>
              <a:buSzPct val="80000"/>
              <a:buFont typeface="Wingdings 3" charset="2"/>
              <a:buNone/>
              <a:tabLst/>
              <a:defRPr/>
            </a:pPr>
            <a:r>
              <a:rPr kumimoji="0" lang="it-IT" sz="1800" b="0" i="0" u="none" strike="noStrike" kern="1200" cap="none" spc="0" normalizeH="0" baseline="0" noProof="0" dirty="0">
                <a:ln>
                  <a:noFill/>
                </a:ln>
                <a:solidFill>
                  <a:prstClr val="black">
                    <a:lumMod val="50000"/>
                    <a:lumOff val="50000"/>
                  </a:prstClr>
                </a:solidFill>
                <a:effectLst/>
                <a:uLnTx/>
                <a:uFillTx/>
                <a:latin typeface="Trebuchet MS" panose="020B0603020202020204"/>
                <a:ea typeface="+mn-ea"/>
                <a:cs typeface="+mn-cs"/>
              </a:rPr>
              <a:t>MEZZO:		vaccinazione obbligatoria sanitari per la </a:t>
            </a:r>
            <a:r>
              <a:rPr kumimoji="0" lang="it-IT" sz="1800" b="1" i="0" u="sng" strike="noStrike" kern="1200" cap="none" spc="0" normalizeH="0" baseline="0" noProof="0" dirty="0">
                <a:ln>
                  <a:noFill/>
                </a:ln>
                <a:solidFill>
                  <a:prstClr val="black">
                    <a:lumMod val="50000"/>
                    <a:lumOff val="50000"/>
                  </a:prstClr>
                </a:solidFill>
                <a:effectLst/>
                <a:uLnTx/>
                <a:uFillTx/>
                <a:latin typeface="Trebuchet MS" panose="020B0603020202020204"/>
                <a:ea typeface="+mn-ea"/>
                <a:cs typeface="+mn-cs"/>
              </a:rPr>
              <a:t>prevenzione</a:t>
            </a:r>
            <a:r>
              <a:rPr kumimoji="0" lang="it-IT" sz="1800" b="0" i="0" u="none" strike="noStrike" kern="1200" cap="none" spc="0" normalizeH="0" baseline="0" noProof="0" dirty="0">
                <a:ln>
                  <a:noFill/>
                </a:ln>
                <a:solidFill>
                  <a:prstClr val="black">
                    <a:lumMod val="50000"/>
                    <a:lumOff val="50000"/>
                  </a:prstClr>
                </a:solidFill>
                <a:effectLst/>
                <a:uLnTx/>
                <a:uFillTx/>
                <a:latin typeface="Trebuchet MS" panose="020B0603020202020204"/>
                <a:ea typeface="+mn-ea"/>
                <a:cs typeface="+mn-cs"/>
              </a:rPr>
              <a:t> 				dell'infezione da SARS-CoV-2</a:t>
            </a:r>
          </a:p>
        </p:txBody>
      </p:sp>
    </p:spTree>
    <p:extLst>
      <p:ext uri="{BB962C8B-B14F-4D97-AF65-F5344CB8AC3E}">
        <p14:creationId xmlns:p14="http://schemas.microsoft.com/office/powerpoint/2010/main" val="340042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a:extLst>
              <a:ext uri="{FF2B5EF4-FFF2-40B4-BE49-F238E27FC236}">
                <a16:creationId xmlns:a16="http://schemas.microsoft.com/office/drawing/2014/main" id="{B9BE27E8-2857-4450-AF0B-BBBACB69F46A}"/>
              </a:ext>
            </a:extLst>
          </p:cNvPr>
          <p:cNvSpPr>
            <a:spLocks noGrp="1"/>
          </p:cNvSpPr>
          <p:nvPr>
            <p:ph type="subTitle" idx="1"/>
          </p:nvPr>
        </p:nvSpPr>
        <p:spPr>
          <a:xfrm>
            <a:off x="947775" y="1071977"/>
            <a:ext cx="7766936" cy="4174725"/>
          </a:xfrm>
        </p:spPr>
        <p:txBody>
          <a:bodyPr>
            <a:normAutofit fontScale="85000" lnSpcReduction="20000"/>
          </a:bodyPr>
          <a:lstStyle/>
          <a:p>
            <a:pPr algn="just"/>
            <a:r>
              <a:rPr lang="it-IT" sz="2800" dirty="0"/>
              <a:t>QUINDI</a:t>
            </a:r>
          </a:p>
          <a:p>
            <a:pPr algn="just"/>
            <a:endParaRPr lang="it-IT" sz="2400" dirty="0"/>
          </a:p>
          <a:p>
            <a:pPr algn="just"/>
            <a:r>
              <a:rPr lang="it-IT" sz="2400" dirty="0"/>
              <a:t>	scopo dichiarato da legislatore dell’obbligo vaccinale imposto 	ai sanitari</a:t>
            </a:r>
          </a:p>
          <a:p>
            <a:pPr algn="just"/>
            <a:endParaRPr lang="it-IT" sz="2400" dirty="0"/>
          </a:p>
          <a:p>
            <a:pPr algn="just"/>
            <a:r>
              <a:rPr lang="it-IT" sz="2200" dirty="0"/>
              <a:t>	NON è la riduzione degli esiti gravi della malattia</a:t>
            </a:r>
          </a:p>
          <a:p>
            <a:pPr algn="just"/>
            <a:endParaRPr lang="it-IT" sz="2200" dirty="0"/>
          </a:p>
          <a:p>
            <a:pPr algn="just"/>
            <a:r>
              <a:rPr lang="it-IT" sz="2200" dirty="0"/>
              <a:t>	NON è l’Immunità di gregge [obiettivo sociale che riguarda tutta 	la popolazione]</a:t>
            </a:r>
          </a:p>
          <a:p>
            <a:pPr algn="just"/>
            <a:endParaRPr lang="it-IT" sz="2200" dirty="0"/>
          </a:p>
          <a:p>
            <a:pPr algn="just"/>
            <a:r>
              <a:rPr lang="it-IT" sz="2200" dirty="0"/>
              <a:t>	MA il mantenimento di un rischio </a:t>
            </a:r>
            <a:r>
              <a:rPr lang="it-IT" sz="2200" u="sng" dirty="0"/>
              <a:t>adeguato</a:t>
            </a:r>
            <a:r>
              <a:rPr lang="it-IT" sz="2200" dirty="0"/>
              <a:t> nell'erogazione delle 	prestazioni di cura e assistenza</a:t>
            </a:r>
          </a:p>
        </p:txBody>
      </p:sp>
    </p:spTree>
    <p:extLst>
      <p:ext uri="{BB962C8B-B14F-4D97-AF65-F5344CB8AC3E}">
        <p14:creationId xmlns:p14="http://schemas.microsoft.com/office/powerpoint/2010/main" val="40665402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fade">
                                      <p:cBhvr>
                                        <p:cTn id="2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a:extLst>
              <a:ext uri="{FF2B5EF4-FFF2-40B4-BE49-F238E27FC236}">
                <a16:creationId xmlns:a16="http://schemas.microsoft.com/office/drawing/2014/main" id="{E83D0752-5328-46F6-B36D-448F38DBB6FA}"/>
              </a:ext>
            </a:extLst>
          </p:cNvPr>
          <p:cNvPicPr>
            <a:picLocks noChangeAspect="1"/>
          </p:cNvPicPr>
          <p:nvPr/>
        </p:nvPicPr>
        <p:blipFill>
          <a:blip r:embed="rId2"/>
          <a:stretch>
            <a:fillRect/>
          </a:stretch>
        </p:blipFill>
        <p:spPr>
          <a:xfrm>
            <a:off x="0" y="0"/>
            <a:ext cx="10106526" cy="6858000"/>
          </a:xfrm>
          <a:prstGeom prst="rect">
            <a:avLst/>
          </a:prstGeom>
        </p:spPr>
      </p:pic>
    </p:spTree>
    <p:extLst>
      <p:ext uri="{BB962C8B-B14F-4D97-AF65-F5344CB8AC3E}">
        <p14:creationId xmlns:p14="http://schemas.microsoft.com/office/powerpoint/2010/main" val="9053868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a:extLst>
              <a:ext uri="{FF2B5EF4-FFF2-40B4-BE49-F238E27FC236}">
                <a16:creationId xmlns:a16="http://schemas.microsoft.com/office/drawing/2014/main" id="{CA57C5E9-639E-461C-8FD2-A67B4F49F051}"/>
              </a:ext>
            </a:extLst>
          </p:cNvPr>
          <p:cNvPicPr>
            <a:picLocks noChangeAspect="1"/>
          </p:cNvPicPr>
          <p:nvPr/>
        </p:nvPicPr>
        <p:blipFill>
          <a:blip r:embed="rId2"/>
          <a:stretch>
            <a:fillRect/>
          </a:stretch>
        </p:blipFill>
        <p:spPr>
          <a:xfrm>
            <a:off x="0" y="0"/>
            <a:ext cx="10802415" cy="6858000"/>
          </a:xfrm>
          <a:prstGeom prst="rect">
            <a:avLst/>
          </a:prstGeom>
        </p:spPr>
      </p:pic>
    </p:spTree>
    <p:extLst>
      <p:ext uri="{BB962C8B-B14F-4D97-AF65-F5344CB8AC3E}">
        <p14:creationId xmlns:p14="http://schemas.microsoft.com/office/powerpoint/2010/main" val="34315602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a:extLst>
              <a:ext uri="{FF2B5EF4-FFF2-40B4-BE49-F238E27FC236}">
                <a16:creationId xmlns:a16="http://schemas.microsoft.com/office/drawing/2014/main" id="{74320BC2-795E-4BBD-8010-D7BF581A3659}"/>
              </a:ext>
            </a:extLst>
          </p:cNvPr>
          <p:cNvSpPr>
            <a:spLocks noGrp="1"/>
          </p:cNvSpPr>
          <p:nvPr>
            <p:ph type="subTitle" idx="1"/>
          </p:nvPr>
        </p:nvSpPr>
        <p:spPr>
          <a:xfrm>
            <a:off x="870012" y="2652203"/>
            <a:ext cx="8199805" cy="3810739"/>
          </a:xfrm>
        </p:spPr>
        <p:txBody>
          <a:bodyPr>
            <a:normAutofit/>
          </a:bodyPr>
          <a:lstStyle/>
          <a:p>
            <a:pPr algn="just"/>
            <a:endParaRPr lang="it-IT" sz="2400" dirty="0"/>
          </a:p>
          <a:p>
            <a:pPr lvl="1" algn="just"/>
            <a:r>
              <a:rPr lang="it-IT" sz="2200" dirty="0"/>
              <a:t>RISCHIO da </a:t>
            </a:r>
            <a:r>
              <a:rPr lang="it-IT" sz="2200" u="sng" dirty="0"/>
              <a:t>contagio</a:t>
            </a:r>
          </a:p>
          <a:p>
            <a:pPr lvl="1" algn="just"/>
            <a:r>
              <a:rPr lang="it-IT" sz="1800" dirty="0"/>
              <a:t>Variabili</a:t>
            </a:r>
          </a:p>
          <a:p>
            <a:pPr lvl="1" algn="just"/>
            <a:r>
              <a:rPr lang="it-IT" sz="1800" dirty="0"/>
              <a:t>	1) </a:t>
            </a:r>
            <a:r>
              <a:rPr lang="it-IT" sz="2000" u="sng" dirty="0"/>
              <a:t>ATTIVITA</a:t>
            </a:r>
            <a:r>
              <a:rPr lang="it-IT" sz="2000" dirty="0"/>
              <a:t>’ PROFESSIONALE ESPOSTA (rischio specifico)</a:t>
            </a:r>
          </a:p>
          <a:p>
            <a:pPr lvl="1" algn="just"/>
            <a:r>
              <a:rPr lang="it-IT" sz="2000" dirty="0"/>
              <a:t>	2) </a:t>
            </a:r>
            <a:r>
              <a:rPr lang="it-IT" sz="2000" u="sng" dirty="0"/>
              <a:t>MANSIONI</a:t>
            </a:r>
            <a:r>
              <a:rPr lang="it-IT" sz="2000" dirty="0"/>
              <a:t> SOGGETTIVAMENTE SVOLTE</a:t>
            </a:r>
          </a:p>
          <a:p>
            <a:pPr lvl="1" algn="just"/>
            <a:r>
              <a:rPr lang="it-IT" sz="2000" dirty="0"/>
              <a:t>	3) </a:t>
            </a:r>
            <a:r>
              <a:rPr lang="it-IT" sz="2000" u="sng" dirty="0"/>
              <a:t>SISTEMI Aziendali</a:t>
            </a:r>
            <a:r>
              <a:rPr lang="it-IT" sz="2000" dirty="0"/>
              <a:t> DI ABBATTIMENTO DEL RISCHIO</a:t>
            </a:r>
          </a:p>
          <a:p>
            <a:pPr lvl="1" algn="just"/>
            <a:r>
              <a:rPr lang="it-IT" sz="2000" dirty="0"/>
              <a:t>		(procedure e </a:t>
            </a:r>
            <a:r>
              <a:rPr lang="it-IT" sz="2000" dirty="0" err="1"/>
              <a:t>d.p.i</a:t>
            </a:r>
            <a:r>
              <a:rPr lang="it-IT" sz="2000" dirty="0"/>
              <a:t>)</a:t>
            </a:r>
            <a:endParaRPr lang="it-IT" sz="2000" u="sng" dirty="0"/>
          </a:p>
          <a:p>
            <a:pPr marL="3086100" lvl="6" indent="-342900" algn="just">
              <a:buFont typeface="Arial" panose="020B0604020202020204" pitchFamily="34" charset="0"/>
              <a:buChar char="•"/>
            </a:pPr>
            <a:endParaRPr lang="it-IT" sz="1800" u="sng" dirty="0"/>
          </a:p>
        </p:txBody>
      </p:sp>
      <p:sp>
        <p:nvSpPr>
          <p:cNvPr id="4" name="Segnaposto testo 2">
            <a:extLst>
              <a:ext uri="{FF2B5EF4-FFF2-40B4-BE49-F238E27FC236}">
                <a16:creationId xmlns:a16="http://schemas.microsoft.com/office/drawing/2014/main" id="{22B3F885-F0BD-45EB-805F-B2701AF54A4F}"/>
              </a:ext>
            </a:extLst>
          </p:cNvPr>
          <p:cNvSpPr txBox="1">
            <a:spLocks/>
          </p:cNvSpPr>
          <p:nvPr/>
        </p:nvSpPr>
        <p:spPr>
          <a:xfrm>
            <a:off x="1218873" y="639193"/>
            <a:ext cx="8596668" cy="1025372"/>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ctr"/>
            <a:r>
              <a:rPr lang="it-IT" sz="4000" dirty="0"/>
              <a:t>Qual è il rischio ADEGUATO?</a:t>
            </a:r>
          </a:p>
        </p:txBody>
      </p:sp>
    </p:spTree>
    <p:extLst>
      <p:ext uri="{BB962C8B-B14F-4D97-AF65-F5344CB8AC3E}">
        <p14:creationId xmlns:p14="http://schemas.microsoft.com/office/powerpoint/2010/main" val="1718168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Effect transition="in" filter="fade">
                                      <p:cBhvr>
                                        <p:cTn id="30" dur="500"/>
                                        <p:tgtEl>
                                          <p:spTgt spid="3">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grpId="0" nodeType="clickEffect">
                                  <p:stCondLst>
                                    <p:cond delay="0"/>
                                  </p:stCondLst>
                                  <p:childTnLst>
                                    <p:set>
                                      <p:cBhvr>
                                        <p:cTn id="34" dur="1" fill="hold">
                                          <p:stCondLst>
                                            <p:cond delay="0"/>
                                          </p:stCondLst>
                                        </p:cTn>
                                        <p:tgtEl>
                                          <p:spTgt spid="4">
                                            <p:txEl>
                                              <p:pRg st="0" end="0"/>
                                            </p:txEl>
                                          </p:spTgt>
                                        </p:tgtEl>
                                        <p:attrNameLst>
                                          <p:attrName>style.visibility</p:attrName>
                                        </p:attrNameLst>
                                      </p:cBhvr>
                                      <p:to>
                                        <p:strVal val="visible"/>
                                      </p:to>
                                    </p:set>
                                    <p:animEffect transition="in" filter="barn(inVertical)">
                                      <p:cBhvr>
                                        <p:cTn id="35"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theme/theme1.xml><?xml version="1.0" encoding="utf-8"?>
<a:theme xmlns:a="http://schemas.openxmlformats.org/drawingml/2006/main" name="Sfaccettatura">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1094</TotalTime>
  <Words>2409</Words>
  <Application>Microsoft Office PowerPoint</Application>
  <PresentationFormat>Widescreen</PresentationFormat>
  <Paragraphs>131</Paragraphs>
  <Slides>31</Slides>
  <Notes>0</Notes>
  <HiddenSlides>0</HiddenSlides>
  <MMClips>0</MMClips>
  <ScaleCrop>false</ScaleCrop>
  <HeadingPairs>
    <vt:vector size="6" baseType="variant">
      <vt:variant>
        <vt:lpstr>Caratteri utilizzati</vt:lpstr>
      </vt:variant>
      <vt:variant>
        <vt:i4>8</vt:i4>
      </vt:variant>
      <vt:variant>
        <vt:lpstr>Tema</vt:lpstr>
      </vt:variant>
      <vt:variant>
        <vt:i4>1</vt:i4>
      </vt:variant>
      <vt:variant>
        <vt:lpstr>Titoli diapositive</vt:lpstr>
      </vt:variant>
      <vt:variant>
        <vt:i4>31</vt:i4>
      </vt:variant>
    </vt:vector>
  </HeadingPairs>
  <TitlesOfParts>
    <vt:vector size="40" baseType="lpstr">
      <vt:lpstr>Arial</vt:lpstr>
      <vt:lpstr>Calibri</vt:lpstr>
      <vt:lpstr>Calibri Light</vt:lpstr>
      <vt:lpstr>Lato</vt:lpstr>
      <vt:lpstr>Open Sans</vt:lpstr>
      <vt:lpstr>Times New Roman</vt:lpstr>
      <vt:lpstr>Trebuchet MS</vt:lpstr>
      <vt:lpstr>Wingdings 3</vt:lpstr>
      <vt:lpstr>Sfaccettatura</vt:lpstr>
      <vt:lpstr>Sintesi Slide Webinar 14 giugno 2021</vt:lpstr>
      <vt:lpstr>Comitato Nazionale per la Bioetica IL PRINCIPIO DI PRECAUZIONE: profili bioetici, filosofici, giuridici 18 giugno 2004</vt:lpstr>
      <vt:lpstr>Presentazione standard di PowerPoint</vt:lpstr>
      <vt:lpstr>RAPPORTO SCIENZA – POLITICA</vt:lpstr>
      <vt:lpstr>Presentazione standard di PowerPoint</vt:lpstr>
      <vt:lpstr>Presentazione standard di PowerPoint</vt:lpstr>
      <vt:lpstr>Presentazione standard di PowerPoint</vt:lpstr>
      <vt:lpstr>Presentazione standard di PowerPoint</vt:lpstr>
      <vt:lpstr>Presentazione standard di PowerPoint</vt:lpstr>
      <vt:lpstr>ATTIVITA’ non a rischio specifico</vt:lpstr>
      <vt:lpstr>MANSIONI_Grado del rischio Framework di valori SAGE (Strategic Advisory Group of Experts on Immunization) dell’OMS che rinvia a Interim guidance di OIL e OMS</vt:lpstr>
      <vt:lpstr>SISTEMI aziendali di abbattimento del rischio</vt:lpstr>
      <vt:lpstr>HABEAS CORPUS</vt:lpstr>
      <vt:lpstr>Presentazione standard di PowerPoint</vt:lpstr>
      <vt:lpstr>Presentazione standard di PowerPoint</vt:lpstr>
      <vt:lpstr>Presentazione standard di PowerPoint</vt:lpstr>
      <vt:lpstr>Presentazione standard di PowerPoint</vt:lpstr>
      <vt:lpstr>Giurisprudenza Corte Costituzionale Presupposti, condizioni e limiti di legittimità dell’obbligo vaccinale</vt:lpstr>
      <vt:lpstr>Ragionevoli dubbi di legittimità costituzionale</vt:lpstr>
      <vt:lpstr>Presentazione standard di PowerPoint</vt:lpstr>
      <vt:lpstr>Onere della prova: spetta al legislatore</vt:lpstr>
      <vt:lpstr>Presentazione standard di PowerPoint</vt:lpstr>
      <vt:lpstr>Nel DL 44 pare essere tutto presupposto/scontato</vt:lpstr>
      <vt:lpstr>Rapporto ISS 13.03.21 in collaborazione con Ministero, A.I.FA. e I.N.A.I.L. </vt:lpstr>
      <vt:lpstr>Presentazione standard di PowerPoint</vt:lpstr>
      <vt:lpstr>Obiezione di coscienza</vt:lpstr>
      <vt:lpstr>Presentazione standard di PowerPoint</vt:lpstr>
      <vt:lpstr>Presentazione standard di PowerPoint</vt:lpstr>
      <vt:lpstr>Presentazione standard di PowerPoint</vt:lpstr>
      <vt:lpstr>Cos’è l’OdC?</vt:lpstr>
      <vt:lpstr>Corte Costituzionale n. 467 del 1991 – pronunciata con riferimento alla legge 772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riccardo</dc:creator>
  <cp:lastModifiedBy>riccardo</cp:lastModifiedBy>
  <cp:revision>83</cp:revision>
  <dcterms:created xsi:type="dcterms:W3CDTF">2021-06-07T14:57:11Z</dcterms:created>
  <dcterms:modified xsi:type="dcterms:W3CDTF">2021-06-16T15:23:45Z</dcterms:modified>
</cp:coreProperties>
</file>