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58" r:id="rId2"/>
    <p:sldId id="257" r:id="rId3"/>
    <p:sldId id="274" r:id="rId4"/>
    <p:sldId id="275" r:id="rId5"/>
    <p:sldId id="276" r:id="rId6"/>
    <p:sldId id="277" r:id="rId7"/>
    <p:sldId id="278" r:id="rId8"/>
    <p:sldId id="280" r:id="rId9"/>
    <p:sldId id="281" r:id="rId10"/>
    <p:sldId id="282" r:id="rId11"/>
  </p:sldIdLst>
  <p:sldSz cx="9144000" cy="6858000" type="screen4x3"/>
  <p:notesSz cx="6797675" cy="9926638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1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48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134" y="96"/>
      </p:cViewPr>
      <p:guideLst>
        <p:guide orient="horz" pos="2160"/>
        <p:guide pos="51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F5D3D-4442-4B31-A058-0B57C734619C}" type="datetimeFigureOut">
              <a:rPr lang="de-CH" smtClean="0"/>
              <a:pPr/>
              <a:t>24.10.2017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7EBE4-09F4-4C7A-AE55-F5044AEEAADB}" type="slidenum">
              <a:rPr lang="de-CH" smtClean="0"/>
              <a:pPr/>
              <a:t>‹N›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631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916112"/>
            <a:ext cx="7200800" cy="904981"/>
          </a:xfrm>
        </p:spPr>
        <p:txBody>
          <a:bodyPr anchor="b"/>
          <a:lstStyle>
            <a:lvl1pPr marL="0" indent="0" algn="l">
              <a:buNone/>
              <a:defRPr sz="2800" cap="none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996952"/>
            <a:ext cx="7200800" cy="57606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329128"/>
            <a:ext cx="7200900" cy="252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 err="1"/>
              <a:t>Anlass</a:t>
            </a:r>
            <a:r>
              <a:rPr lang="en-US" dirty="0"/>
              <a:t>, Ort, Datum</a:t>
            </a:r>
            <a:endParaRPr lang="de-CH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042988" y="4005064"/>
            <a:ext cx="7200900" cy="252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 err="1"/>
              <a:t>Autor</a:t>
            </a:r>
            <a:endParaRPr lang="de-CH" dirty="0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8" y="215772"/>
            <a:ext cx="1370808" cy="58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63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21.08.2015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vorname.nachname@kellerhals-carrard.ch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‹N›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052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21.08.2015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vorname.nachname@kellerhals-carrard.ch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‹N›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4095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5822881"/>
              </p:ext>
            </p:extLst>
          </p:nvPr>
        </p:nvGraphicFramePr>
        <p:xfrm>
          <a:off x="971600" y="5589240"/>
          <a:ext cx="7128840" cy="10416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5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r>
                        <a:rPr lang="de-CH" sz="800" b="1" dirty="0"/>
                        <a:t>Basel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b="1" dirty="0"/>
                        <a:t>Bern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b="1" dirty="0"/>
                        <a:t>Lausanne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b="1" dirty="0"/>
                        <a:t>Sion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b="1" dirty="0"/>
                        <a:t>Zürich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de-CH" sz="800" dirty="0"/>
                        <a:t>Hirschgässlein 11</a:t>
                      </a:r>
                    </a:p>
                    <a:p>
                      <a:r>
                        <a:rPr lang="de-CH" sz="800" dirty="0"/>
                        <a:t>Postfach 257</a:t>
                      </a:r>
                    </a:p>
                    <a:p>
                      <a:r>
                        <a:rPr lang="de-CH" sz="800" dirty="0"/>
                        <a:t>CH-4010 Basel</a:t>
                      </a:r>
                    </a:p>
                    <a:p>
                      <a:r>
                        <a:rPr lang="de-CH" sz="800" dirty="0"/>
                        <a:t>Tel. +41 58 200 30 00</a:t>
                      </a:r>
                    </a:p>
                    <a:p>
                      <a:r>
                        <a:rPr lang="de-CH" sz="800" dirty="0"/>
                        <a:t>Fax +41 58 200 30 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dirty="0"/>
                        <a:t>Effingerstrasse</a:t>
                      </a:r>
                      <a:r>
                        <a:rPr lang="de-CH" sz="800" baseline="0" dirty="0"/>
                        <a:t> 1</a:t>
                      </a:r>
                    </a:p>
                    <a:p>
                      <a:r>
                        <a:rPr lang="de-CH" sz="800" baseline="0" dirty="0"/>
                        <a:t>Postfach</a:t>
                      </a:r>
                    </a:p>
                    <a:p>
                      <a:r>
                        <a:rPr lang="de-CH" sz="800" baseline="0" dirty="0"/>
                        <a:t>CH-3001 Bern</a:t>
                      </a:r>
                    </a:p>
                    <a:p>
                      <a:r>
                        <a:rPr lang="de-CH" sz="800" baseline="0" dirty="0"/>
                        <a:t>Tel. +41 58 200 35 00</a:t>
                      </a:r>
                    </a:p>
                    <a:p>
                      <a:r>
                        <a:rPr lang="de-CH" sz="800" baseline="0" dirty="0"/>
                        <a:t>Fax +41 58 200 35 11</a:t>
                      </a:r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dirty="0"/>
                        <a:t>Place Saint-François 1</a:t>
                      </a:r>
                    </a:p>
                    <a:p>
                      <a:r>
                        <a:rPr lang="de-CH" sz="800" dirty="0"/>
                        <a:t>Postfach </a:t>
                      </a:r>
                      <a:r>
                        <a:rPr lang="de-CH" sz="800" baseline="0" dirty="0"/>
                        <a:t>7191</a:t>
                      </a:r>
                    </a:p>
                    <a:p>
                      <a:r>
                        <a:rPr lang="de-CH" sz="800" baseline="0" dirty="0"/>
                        <a:t>CH-1002 Lausanne</a:t>
                      </a:r>
                    </a:p>
                    <a:p>
                      <a:r>
                        <a:rPr lang="de-CH" sz="800" baseline="0" dirty="0"/>
                        <a:t>Tel. +41 58 200 33 00</a:t>
                      </a:r>
                    </a:p>
                    <a:p>
                      <a:r>
                        <a:rPr lang="de-CH" sz="800" baseline="0" dirty="0"/>
                        <a:t>Fax +41 58 200 33 11</a:t>
                      </a:r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dirty="0"/>
                        <a:t>Rue du Scex 4</a:t>
                      </a:r>
                    </a:p>
                    <a:p>
                      <a:r>
                        <a:rPr lang="de-CH" sz="800" dirty="0"/>
                        <a:t>Postfach </a:t>
                      </a:r>
                      <a:r>
                        <a:rPr lang="de-CH" sz="800" baseline="0" dirty="0"/>
                        <a:t>317</a:t>
                      </a:r>
                    </a:p>
                    <a:p>
                      <a:r>
                        <a:rPr lang="de-CH" sz="800" baseline="0" dirty="0"/>
                        <a:t>CH-1951 Sion</a:t>
                      </a:r>
                    </a:p>
                    <a:p>
                      <a:r>
                        <a:rPr lang="de-CH" sz="800" baseline="0" dirty="0"/>
                        <a:t>Tel. +41 58 200 34 00</a:t>
                      </a:r>
                    </a:p>
                    <a:p>
                      <a:r>
                        <a:rPr lang="de-CH" sz="800" baseline="0" dirty="0"/>
                        <a:t>Fax +41 58 200 34 11</a:t>
                      </a:r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dirty="0"/>
                        <a:t>Rämistrasse 5</a:t>
                      </a:r>
                    </a:p>
                    <a:p>
                      <a:r>
                        <a:rPr lang="de-CH" sz="800" dirty="0"/>
                        <a:t>Postfach</a:t>
                      </a:r>
                    </a:p>
                    <a:p>
                      <a:r>
                        <a:rPr lang="de-CH" sz="800" dirty="0"/>
                        <a:t>CH-8024 Zürich</a:t>
                      </a:r>
                    </a:p>
                    <a:p>
                      <a:r>
                        <a:rPr lang="de-CH" sz="800" dirty="0"/>
                        <a:t>Tel. +41 58</a:t>
                      </a:r>
                      <a:r>
                        <a:rPr lang="de-CH" sz="800" baseline="0" dirty="0"/>
                        <a:t> 200 39 00</a:t>
                      </a:r>
                    </a:p>
                    <a:p>
                      <a:r>
                        <a:rPr lang="de-CH" sz="800" baseline="0" dirty="0"/>
                        <a:t>Fax +41 58 200 39 11</a:t>
                      </a:r>
                      <a:endParaRPr lang="de-CH" sz="8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8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de-CH" sz="800" dirty="0"/>
                        <a:t>www.kellerhals-carrard.ch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8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71550" y="3068638"/>
            <a:ext cx="7200900" cy="36036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978143" y="3501008"/>
            <a:ext cx="7200900" cy="360362"/>
          </a:xfr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r>
              <a:rPr lang="en-US" dirty="0" err="1"/>
              <a:t>Kontaktangaben</a:t>
            </a:r>
            <a:endParaRPr lang="en-US" dirty="0"/>
          </a:p>
        </p:txBody>
      </p:sp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8" y="215772"/>
            <a:ext cx="1370808" cy="58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554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Kontaktfolie gelb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46" y="215774"/>
            <a:ext cx="1383795" cy="557785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 userDrawn="1">
            <p:extLst/>
          </p:nvPr>
        </p:nvGraphicFramePr>
        <p:xfrm>
          <a:off x="971600" y="5589240"/>
          <a:ext cx="7272808" cy="1003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0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1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r>
                        <a:rPr lang="de-CH" sz="800" b="1" dirty="0"/>
                        <a:t>Basel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b="1" dirty="0"/>
                        <a:t>Bern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b="1" dirty="0"/>
                        <a:t>Lausanne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Lugano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b="1" dirty="0"/>
                        <a:t>Sion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800" b="1" dirty="0"/>
                        <a:t>Zürich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de-CH" sz="750" dirty="0"/>
                        <a:t>Hirschgässlein 11</a:t>
                      </a:r>
                    </a:p>
                    <a:p>
                      <a:r>
                        <a:rPr lang="de-CH" sz="750" dirty="0"/>
                        <a:t>Postfach 257</a:t>
                      </a:r>
                    </a:p>
                    <a:p>
                      <a:r>
                        <a:rPr lang="de-CH" sz="750" dirty="0"/>
                        <a:t>CH-4010 Basel</a:t>
                      </a:r>
                    </a:p>
                    <a:p>
                      <a:r>
                        <a:rPr lang="de-CH" sz="750" dirty="0"/>
                        <a:t>Tel. +41 58 200 30 00</a:t>
                      </a:r>
                    </a:p>
                    <a:p>
                      <a:r>
                        <a:rPr lang="de-CH" sz="750" dirty="0"/>
                        <a:t>Fax +41 58 200 30 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750" dirty="0"/>
                        <a:t>Effingerstrasse</a:t>
                      </a:r>
                      <a:r>
                        <a:rPr lang="de-CH" sz="750" baseline="0" dirty="0"/>
                        <a:t> 1</a:t>
                      </a:r>
                    </a:p>
                    <a:p>
                      <a:r>
                        <a:rPr lang="de-CH" sz="750" baseline="0" dirty="0"/>
                        <a:t>Postfach</a:t>
                      </a:r>
                    </a:p>
                    <a:p>
                      <a:r>
                        <a:rPr lang="de-CH" sz="750" baseline="0" dirty="0"/>
                        <a:t>CH-3001 Bern</a:t>
                      </a:r>
                    </a:p>
                    <a:p>
                      <a:r>
                        <a:rPr lang="de-CH" sz="750" baseline="0" dirty="0"/>
                        <a:t>Tel. +41 58 200 35 00</a:t>
                      </a:r>
                    </a:p>
                    <a:p>
                      <a:r>
                        <a:rPr lang="de-CH" sz="750" baseline="0" dirty="0"/>
                        <a:t>Fax +41 58 200 35 11</a:t>
                      </a:r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750" dirty="0"/>
                        <a:t>Place Saint-François 1</a:t>
                      </a:r>
                    </a:p>
                    <a:p>
                      <a:r>
                        <a:rPr lang="de-CH" sz="750" dirty="0"/>
                        <a:t>Postfach </a:t>
                      </a:r>
                      <a:r>
                        <a:rPr lang="de-CH" sz="750" baseline="0" dirty="0"/>
                        <a:t>7191</a:t>
                      </a:r>
                    </a:p>
                    <a:p>
                      <a:r>
                        <a:rPr lang="de-CH" sz="750" baseline="0" dirty="0"/>
                        <a:t>CH-1002 Lausanne</a:t>
                      </a:r>
                    </a:p>
                    <a:p>
                      <a:r>
                        <a:rPr lang="de-CH" sz="750" baseline="0" dirty="0"/>
                        <a:t>Tel. +41 58 200 33 00</a:t>
                      </a:r>
                    </a:p>
                    <a:p>
                      <a:r>
                        <a:rPr lang="de-CH" sz="750" baseline="0" dirty="0"/>
                        <a:t>Fax +41 58 200 33 11</a:t>
                      </a:r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750" dirty="0"/>
                        <a:t>Via Luigi Canonica 5</a:t>
                      </a:r>
                    </a:p>
                    <a:p>
                      <a:r>
                        <a:rPr lang="de-CH" sz="750" dirty="0"/>
                        <a:t>Postfach 6280</a:t>
                      </a:r>
                    </a:p>
                    <a:p>
                      <a:r>
                        <a:rPr lang="de-CH" sz="750" dirty="0"/>
                        <a:t>6901 Lugano</a:t>
                      </a:r>
                    </a:p>
                    <a:p>
                      <a:r>
                        <a:rPr lang="de-CH" sz="750" dirty="0"/>
                        <a:t>Tel. +41 58</a:t>
                      </a:r>
                      <a:r>
                        <a:rPr lang="de-CH" sz="750" baseline="0" dirty="0"/>
                        <a:t> 200 31 00</a:t>
                      </a:r>
                    </a:p>
                    <a:p>
                      <a:r>
                        <a:rPr lang="de-CH" sz="750" baseline="0" dirty="0"/>
                        <a:t>Fax +41 58 200 31 11</a:t>
                      </a:r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750" dirty="0"/>
                        <a:t>Rue du Scex 4</a:t>
                      </a:r>
                    </a:p>
                    <a:p>
                      <a:r>
                        <a:rPr lang="de-CH" sz="750" dirty="0"/>
                        <a:t>Postfach </a:t>
                      </a:r>
                      <a:r>
                        <a:rPr lang="de-CH" sz="750" baseline="0" dirty="0"/>
                        <a:t>317</a:t>
                      </a:r>
                    </a:p>
                    <a:p>
                      <a:r>
                        <a:rPr lang="de-CH" sz="750" baseline="0" dirty="0"/>
                        <a:t>CH-1951 Sion</a:t>
                      </a:r>
                    </a:p>
                    <a:p>
                      <a:r>
                        <a:rPr lang="de-CH" sz="750" baseline="0" dirty="0"/>
                        <a:t>Tel. +41 58 200 34 00</a:t>
                      </a:r>
                    </a:p>
                    <a:p>
                      <a:r>
                        <a:rPr lang="de-CH" sz="750" baseline="0" dirty="0"/>
                        <a:t>Fax +41 58 200 34 11</a:t>
                      </a:r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de-CH" sz="750" dirty="0"/>
                        <a:t>Rämistrasse 5</a:t>
                      </a:r>
                    </a:p>
                    <a:p>
                      <a:r>
                        <a:rPr lang="de-CH" sz="750" dirty="0"/>
                        <a:t>Postfach</a:t>
                      </a:r>
                    </a:p>
                    <a:p>
                      <a:r>
                        <a:rPr lang="de-CH" sz="750" dirty="0"/>
                        <a:t>CH-8024 Zürich</a:t>
                      </a:r>
                    </a:p>
                    <a:p>
                      <a:r>
                        <a:rPr lang="de-CH" sz="750" dirty="0"/>
                        <a:t>Tel. +41 58</a:t>
                      </a:r>
                      <a:r>
                        <a:rPr lang="de-CH" sz="750" baseline="0" dirty="0"/>
                        <a:t> 200 39 00</a:t>
                      </a:r>
                    </a:p>
                    <a:p>
                      <a:r>
                        <a:rPr lang="de-CH" sz="750" baseline="0" dirty="0"/>
                        <a:t>Fax +41 58 200 39 11</a:t>
                      </a:r>
                      <a:endParaRPr lang="de-CH" sz="75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 gridSpan="2">
                  <a:txBody>
                    <a:bodyPr/>
                    <a:lstStyle/>
                    <a:p>
                      <a:r>
                        <a:rPr lang="de-CH" sz="750" dirty="0"/>
                        <a:t>www.kellerhals-carrard.ch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de-CH" sz="75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71550" y="3068638"/>
            <a:ext cx="7200900" cy="36036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978143" y="3501008"/>
            <a:ext cx="7200900" cy="360362"/>
          </a:xfrm>
        </p:spPr>
        <p:txBody>
          <a:bodyPr/>
          <a:lstStyle>
            <a:lvl1pPr marL="0" indent="0">
              <a:lnSpc>
                <a:spcPts val="12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r>
              <a:rPr lang="en-US" dirty="0" err="1"/>
              <a:t>Kontaktangaben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714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719138" indent="-719138">
              <a:buFont typeface="+mj-lt"/>
              <a:buAutoNum type="romanUcPeriod"/>
              <a:defRPr/>
            </a:lvl1pPr>
            <a:lvl2pPr marL="1074738" indent="-358775">
              <a:defRPr/>
            </a:lvl2pPr>
            <a:lvl3pPr marL="1439863" indent="-357188">
              <a:defRPr/>
            </a:lvl3pPr>
            <a:lvl4pPr marL="1795463" indent="-358775">
              <a:defRPr/>
            </a:lvl4pPr>
            <a:lvl5pPr marL="2151063" indent="-355600"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21.08.2015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vorname.nachname@kellerhals-carrard.ch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‹N›</a:t>
            </a:fld>
            <a:endParaRPr lang="de-CH"/>
          </a:p>
        </p:txBody>
      </p:sp>
      <p:sp>
        <p:nvSpPr>
          <p:cNvPr id="7" name="TextBox 6"/>
          <p:cNvSpPr txBox="1"/>
          <p:nvPr userDrawn="1"/>
        </p:nvSpPr>
        <p:spPr>
          <a:xfrm>
            <a:off x="971600" y="1292308"/>
            <a:ext cx="6408712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de-CH" b="1" cap="all" baseline="0" dirty="0"/>
              <a:t>INDICE</a:t>
            </a:r>
          </a:p>
        </p:txBody>
      </p:sp>
    </p:spTree>
    <p:extLst>
      <p:ext uri="{BB962C8B-B14F-4D97-AF65-F5344CB8AC3E}">
        <p14:creationId xmlns:p14="http://schemas.microsoft.com/office/powerpoint/2010/main" val="136909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21.08.2015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vorname.nachname@kellerhals-carrard.ch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‹N›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9215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ufzählung a_b_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8775" indent="-358775">
              <a:buFont typeface="+mj-lt"/>
              <a:buAutoNum type="alphaLcPeriod"/>
              <a:defRPr/>
            </a:lvl1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21.08.2015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vorname.nachname@kellerhals-carrard.ch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‹N›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516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844676"/>
            <a:ext cx="3456434" cy="44640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5" y="1844676"/>
            <a:ext cx="3456435" cy="44640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21.08.2015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vorname.nachname@kellerhals-carrard.ch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‹N›</a:t>
            </a:fld>
            <a:endParaRPr lang="de-CH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1916832"/>
            <a:ext cx="0" cy="4391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4441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789">
          <p15:clr>
            <a:srgbClr val="FBAE40"/>
          </p15:clr>
        </p15:guide>
        <p15:guide id="2" pos="2971">
          <p15:clr>
            <a:srgbClr val="FBAE40"/>
          </p15:clr>
        </p15:guide>
        <p15:guide id="3" pos="5375">
          <p15:clr>
            <a:srgbClr val="FBAE40"/>
          </p15:clr>
        </p15:guide>
        <p15:guide id="4" pos="38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844676"/>
            <a:ext cx="2160000" cy="4464050"/>
          </a:xfrm>
        </p:spPr>
        <p:txBody>
          <a:bodyPr/>
          <a:lstStyle>
            <a:lvl1pPr marL="180000" indent="-180000" defTabSz="360000">
              <a:lnSpc>
                <a:spcPts val="1200"/>
              </a:lnSpc>
              <a:spcBef>
                <a:spcPts val="600"/>
              </a:spcBef>
              <a:tabLst/>
              <a:defRPr sz="1100"/>
            </a:lvl1pPr>
            <a:lvl2pPr marL="360000" indent="-180000" defTabSz="360000">
              <a:lnSpc>
                <a:spcPts val="1200"/>
              </a:lnSpc>
              <a:tabLst/>
              <a:defRPr sz="1100"/>
            </a:lvl2pPr>
            <a:lvl3pPr marL="541338" indent="-180000" defTabSz="360000">
              <a:lnSpc>
                <a:spcPts val="1200"/>
              </a:lnSpc>
              <a:tabLst/>
              <a:defRPr sz="1100"/>
            </a:lvl3pPr>
            <a:lvl4pPr marL="719138" indent="-180000" defTabSz="360000">
              <a:lnSpc>
                <a:spcPts val="1200"/>
              </a:lnSpc>
              <a:tabLst/>
              <a:defRPr sz="1100"/>
            </a:lvl4pPr>
            <a:lvl5pPr marL="900000" indent="-180000" defTabSz="360000">
              <a:lnSpc>
                <a:spcPts val="1200"/>
              </a:lnSpc>
              <a:tabLst/>
              <a:defRPr sz="11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21.08.2015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vorname.nachname@kellerhals-carrard.ch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‹N›</a:t>
            </a:fld>
            <a:endParaRPr lang="de-CH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832225" y="1916832"/>
            <a:ext cx="0" cy="4391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311775" y="1916832"/>
            <a:ext cx="0" cy="4391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3492000" y="1844676"/>
            <a:ext cx="2160000" cy="4464050"/>
          </a:xfrm>
        </p:spPr>
        <p:txBody>
          <a:bodyPr/>
          <a:lstStyle>
            <a:lvl1pPr marL="180000" indent="-180000" defTabSz="360000">
              <a:lnSpc>
                <a:spcPts val="1200"/>
              </a:lnSpc>
              <a:spcBef>
                <a:spcPts val="600"/>
              </a:spcBef>
              <a:tabLst/>
              <a:defRPr sz="1100"/>
            </a:lvl1pPr>
            <a:lvl2pPr marL="360000" indent="-180000" defTabSz="360000">
              <a:lnSpc>
                <a:spcPts val="1200"/>
              </a:lnSpc>
              <a:tabLst/>
              <a:defRPr sz="1100"/>
            </a:lvl2pPr>
            <a:lvl3pPr marL="541338" indent="-180000" defTabSz="360000">
              <a:lnSpc>
                <a:spcPts val="1200"/>
              </a:lnSpc>
              <a:tabLst/>
              <a:defRPr sz="1100"/>
            </a:lvl3pPr>
            <a:lvl4pPr marL="719138" indent="-180000" defTabSz="360000">
              <a:lnSpc>
                <a:spcPts val="1200"/>
              </a:lnSpc>
              <a:tabLst/>
              <a:defRPr sz="1100"/>
            </a:lvl4pPr>
            <a:lvl5pPr marL="900000" indent="-180000" defTabSz="360000">
              <a:lnSpc>
                <a:spcPts val="1200"/>
              </a:lnSpc>
              <a:tabLst/>
              <a:defRPr sz="11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6012450" y="1844676"/>
            <a:ext cx="2160000" cy="4464050"/>
          </a:xfrm>
        </p:spPr>
        <p:txBody>
          <a:bodyPr/>
          <a:lstStyle>
            <a:lvl1pPr marL="180000" indent="-180000" defTabSz="360000">
              <a:lnSpc>
                <a:spcPts val="1200"/>
              </a:lnSpc>
              <a:spcBef>
                <a:spcPts val="600"/>
              </a:spcBef>
              <a:tabLst/>
              <a:defRPr sz="1100"/>
            </a:lvl1pPr>
            <a:lvl2pPr marL="360000" indent="-180000" defTabSz="360000">
              <a:lnSpc>
                <a:spcPts val="1200"/>
              </a:lnSpc>
              <a:tabLst/>
              <a:defRPr sz="1100"/>
            </a:lvl2pPr>
            <a:lvl3pPr marL="541338" indent="-180000" defTabSz="360000">
              <a:lnSpc>
                <a:spcPts val="1200"/>
              </a:lnSpc>
              <a:tabLst/>
              <a:defRPr sz="1100"/>
            </a:lvl3pPr>
            <a:lvl4pPr marL="719138" indent="-180000" defTabSz="360000">
              <a:lnSpc>
                <a:spcPts val="1200"/>
              </a:lnSpc>
              <a:tabLst/>
              <a:defRPr sz="1100"/>
            </a:lvl4pPr>
            <a:lvl5pPr marL="900000" indent="-180000" defTabSz="360000">
              <a:lnSpc>
                <a:spcPts val="1200"/>
              </a:lnSpc>
              <a:tabLst/>
              <a:defRPr sz="11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580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789">
          <p15:clr>
            <a:srgbClr val="FBAE40"/>
          </p15:clr>
        </p15:guide>
        <p15:guide id="2" pos="2971">
          <p15:clr>
            <a:srgbClr val="FBAE40"/>
          </p15:clr>
        </p15:guide>
        <p15:guide id="3" pos="5375">
          <p15:clr>
            <a:srgbClr val="FBAE40"/>
          </p15:clr>
        </p15:guide>
        <p15:guide id="4" pos="38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844676"/>
            <a:ext cx="1584000" cy="4464050"/>
          </a:xfrm>
        </p:spPr>
        <p:txBody>
          <a:bodyPr/>
          <a:lstStyle>
            <a:lvl1pPr marL="180000" indent="-180000" defTabSz="360000">
              <a:lnSpc>
                <a:spcPts val="1200"/>
              </a:lnSpc>
              <a:defRPr sz="1100"/>
            </a:lvl1pPr>
            <a:lvl2pPr marL="360000" indent="-180000" defTabSz="360000">
              <a:lnSpc>
                <a:spcPts val="1200"/>
              </a:lnSpc>
              <a:defRPr sz="1100"/>
            </a:lvl2pPr>
            <a:lvl3pPr marL="541338" indent="-180000" defTabSz="360000">
              <a:lnSpc>
                <a:spcPts val="1200"/>
              </a:lnSpc>
              <a:defRPr sz="1100"/>
            </a:lvl3pPr>
            <a:lvl4pPr marL="719138" indent="-180000" defTabSz="360000">
              <a:lnSpc>
                <a:spcPts val="1200"/>
              </a:lnSpc>
              <a:tabLst/>
              <a:defRPr sz="1100"/>
            </a:lvl4pPr>
            <a:lvl5pPr marL="900000" indent="-180000" defTabSz="360000">
              <a:lnSpc>
                <a:spcPts val="1200"/>
              </a:lnSpc>
              <a:defRPr sz="11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21.08.2015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vorname.nachname@kellerhals-carrard.ch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‹N›</a:t>
            </a:fld>
            <a:endParaRPr lang="de-CH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1976" y="1844676"/>
            <a:ext cx="0" cy="4391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2843834" y="1844676"/>
            <a:ext cx="1584000" cy="4464050"/>
          </a:xfrm>
        </p:spPr>
        <p:txBody>
          <a:bodyPr/>
          <a:lstStyle>
            <a:lvl1pPr marL="180000" indent="-180000" defTabSz="360000">
              <a:lnSpc>
                <a:spcPts val="1200"/>
              </a:lnSpc>
              <a:defRPr sz="1100"/>
            </a:lvl1pPr>
            <a:lvl2pPr marL="360000" indent="-180000" defTabSz="360000">
              <a:lnSpc>
                <a:spcPts val="1200"/>
              </a:lnSpc>
              <a:defRPr sz="1100"/>
            </a:lvl2pPr>
            <a:lvl3pPr marL="541338" indent="-180000" defTabSz="360000">
              <a:lnSpc>
                <a:spcPts val="1200"/>
              </a:lnSpc>
              <a:defRPr sz="1100"/>
            </a:lvl3pPr>
            <a:lvl4pPr marL="719138" indent="-180000" defTabSz="360000">
              <a:lnSpc>
                <a:spcPts val="1200"/>
              </a:lnSpc>
              <a:tabLst/>
              <a:defRPr sz="1100"/>
            </a:lvl4pPr>
            <a:lvl5pPr marL="900000" indent="-180000" defTabSz="360000">
              <a:lnSpc>
                <a:spcPts val="1200"/>
              </a:lnSpc>
              <a:defRPr sz="11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716118" y="1844676"/>
            <a:ext cx="1584000" cy="4464050"/>
          </a:xfrm>
        </p:spPr>
        <p:txBody>
          <a:bodyPr/>
          <a:lstStyle>
            <a:lvl1pPr marL="180000" indent="-180000" defTabSz="360000">
              <a:lnSpc>
                <a:spcPts val="1200"/>
              </a:lnSpc>
              <a:defRPr sz="1100"/>
            </a:lvl1pPr>
            <a:lvl2pPr marL="360000" indent="-180000" defTabSz="360000">
              <a:lnSpc>
                <a:spcPts val="1200"/>
              </a:lnSpc>
              <a:defRPr sz="1100"/>
            </a:lvl2pPr>
            <a:lvl3pPr marL="541338" indent="-180000" defTabSz="360000">
              <a:lnSpc>
                <a:spcPts val="1200"/>
              </a:lnSpc>
              <a:defRPr sz="1100"/>
            </a:lvl3pPr>
            <a:lvl4pPr marL="719138" indent="-180000" defTabSz="360000">
              <a:lnSpc>
                <a:spcPts val="1200"/>
              </a:lnSpc>
              <a:tabLst/>
              <a:defRPr sz="1100"/>
            </a:lvl4pPr>
            <a:lvl5pPr marL="900000" indent="-180000" defTabSz="360000">
              <a:lnSpc>
                <a:spcPts val="1200"/>
              </a:lnSpc>
              <a:defRPr sz="11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5"/>
          </p:nvPr>
        </p:nvSpPr>
        <p:spPr>
          <a:xfrm>
            <a:off x="6588400" y="1844676"/>
            <a:ext cx="1584000" cy="4464050"/>
          </a:xfrm>
        </p:spPr>
        <p:txBody>
          <a:bodyPr/>
          <a:lstStyle>
            <a:lvl1pPr marL="180000" indent="-180000" defTabSz="360000">
              <a:lnSpc>
                <a:spcPts val="1200"/>
              </a:lnSpc>
              <a:defRPr sz="1100"/>
            </a:lvl1pPr>
            <a:lvl2pPr marL="360000" indent="-180000" defTabSz="360000">
              <a:lnSpc>
                <a:spcPts val="1200"/>
              </a:lnSpc>
              <a:defRPr sz="1100"/>
            </a:lvl2pPr>
            <a:lvl3pPr marL="541338" indent="-180000" defTabSz="360000">
              <a:lnSpc>
                <a:spcPts val="1200"/>
              </a:lnSpc>
              <a:defRPr sz="1100"/>
            </a:lvl3pPr>
            <a:lvl4pPr marL="719138" indent="-180000" defTabSz="360000">
              <a:lnSpc>
                <a:spcPts val="1200"/>
              </a:lnSpc>
              <a:tabLst/>
              <a:defRPr sz="1100"/>
            </a:lvl4pPr>
            <a:lvl5pPr marL="900000" indent="-180000" defTabSz="360000">
              <a:lnSpc>
                <a:spcPts val="1200"/>
              </a:lnSpc>
              <a:defRPr sz="11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2699692" y="1844676"/>
            <a:ext cx="0" cy="4391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444260" y="1844676"/>
            <a:ext cx="0" cy="4391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332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789" userDrawn="1">
          <p15:clr>
            <a:srgbClr val="FBAE40"/>
          </p15:clr>
        </p15:guide>
        <p15:guide id="2" pos="2971" userDrawn="1">
          <p15:clr>
            <a:srgbClr val="FBAE40"/>
          </p15:clr>
        </p15:guide>
        <p15:guide id="3" pos="5375" userDrawn="1">
          <p15:clr>
            <a:srgbClr val="FBAE40"/>
          </p15:clr>
        </p15:guide>
        <p15:guide id="4" pos="38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spaltig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844676"/>
            <a:ext cx="3456434" cy="446405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21.08.2015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vorname.nachname@kellerhals-carrard.ch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‹N›</a:t>
            </a:fld>
            <a:endParaRPr lang="de-CH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1916832"/>
            <a:ext cx="0" cy="43918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16463" y="1844675"/>
            <a:ext cx="3455988" cy="446405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812468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971" userDrawn="1">
          <p15:clr>
            <a:srgbClr val="FBAE40"/>
          </p15:clr>
        </p15:guide>
        <p15:guide id="2" pos="537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948266"/>
            <a:ext cx="9144000" cy="590973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482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8" y="215772"/>
            <a:ext cx="1370808" cy="58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40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9482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6245" y="1156636"/>
            <a:ext cx="7886205" cy="53881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99" y="1844676"/>
            <a:ext cx="7200851" cy="44719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96511" y="6573347"/>
            <a:ext cx="1391913" cy="14574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21.08.2015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46" y="6575972"/>
            <a:ext cx="5831749" cy="14574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800" spc="10" baseline="0">
                <a:solidFill>
                  <a:schemeClr val="tx1"/>
                </a:solidFill>
              </a:defRPr>
            </a:lvl1pPr>
          </a:lstStyle>
          <a:p>
            <a:r>
              <a:rPr lang="de-CH"/>
              <a:t>vorname.nachname@kellerhals-carrard.ch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573348"/>
            <a:ext cx="245269" cy="14574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1E75EF35-6B25-4B85-9696-D7065EDA5E63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428743" y="6584472"/>
            <a:ext cx="12172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CH" sz="800" dirty="0"/>
              <a:t>‒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6246" y="6446293"/>
            <a:ext cx="86069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8" y="215772"/>
            <a:ext cx="1370808" cy="58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14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5" r:id="rId4"/>
    <p:sldLayoutId id="2147483677" r:id="rId5"/>
    <p:sldLayoutId id="2147483678" r:id="rId6"/>
    <p:sldLayoutId id="2147483664" r:id="rId7"/>
    <p:sldLayoutId id="2147483674" r:id="rId8"/>
    <p:sldLayoutId id="2147483673" r:id="rId9"/>
    <p:sldLayoutId id="2147483666" r:id="rId10"/>
    <p:sldLayoutId id="2147483667" r:id="rId11"/>
    <p:sldLayoutId id="2147483676" r:id="rId12"/>
    <p:sldLayoutId id="2147483679" r:id="rId13"/>
  </p:sldLayoutIdLst>
  <p:hf hdr="0"/>
  <p:txStyles>
    <p:titleStyle>
      <a:lvl1pPr marL="0" indent="0" algn="l" defTabSz="914400" rtl="0" eaLnBrk="1" latinLnBrk="0" hangingPunct="1">
        <a:lnSpc>
          <a:spcPct val="100000"/>
        </a:lnSpc>
        <a:spcBef>
          <a:spcPct val="0"/>
        </a:spcBef>
        <a:buFont typeface="+mj-lt"/>
        <a:buNone/>
        <a:tabLst>
          <a:tab pos="680400" algn="l"/>
        </a:tabLst>
        <a:defRPr sz="1700" b="1" i="0" u="none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lnSpc>
          <a:spcPts val="2000"/>
        </a:lnSpc>
        <a:spcBef>
          <a:spcPts val="800"/>
        </a:spcBef>
        <a:buFont typeface="Verdana" panose="020B0604030504040204" pitchFamily="34" charset="0"/>
        <a:buChar char="–"/>
        <a:defRPr sz="1800" b="0" kern="1200" spc="-4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58775" algn="l" defTabSz="914400" rtl="0" eaLnBrk="1" latinLnBrk="0" hangingPunct="1">
        <a:lnSpc>
          <a:spcPts val="2000"/>
        </a:lnSpc>
        <a:spcBef>
          <a:spcPts val="0"/>
        </a:spcBef>
        <a:buFont typeface="Verdana" panose="020B0604030504040204" pitchFamily="34" charset="0"/>
        <a:buChar char="–"/>
        <a:defRPr sz="1800" b="0" i="0" u="none" kern="1200" spc="-4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ts val="2000"/>
        </a:lnSpc>
        <a:spcBef>
          <a:spcPts val="0"/>
        </a:spcBef>
        <a:buFont typeface="Verdana" panose="020B0604030504040204" pitchFamily="34" charset="0"/>
        <a:buChar char="–"/>
        <a:defRPr sz="1800" kern="1200" spc="-4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358775" algn="l" defTabSz="914400" rtl="0" eaLnBrk="1" latinLnBrk="0" hangingPunct="1">
        <a:lnSpc>
          <a:spcPts val="2000"/>
        </a:lnSpc>
        <a:spcBef>
          <a:spcPts val="0"/>
        </a:spcBef>
        <a:buFont typeface="Verdana" panose="020B0604030504040204" pitchFamily="34" charset="0"/>
        <a:buChar char="–"/>
        <a:defRPr sz="1800" kern="1200" spc="-4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ts val="2000"/>
        </a:lnSpc>
        <a:spcBef>
          <a:spcPts val="0"/>
        </a:spcBef>
        <a:buFont typeface="Verdana" panose="020B0604030504040204" pitchFamily="34" charset="0"/>
        <a:buChar char="–"/>
        <a:defRPr sz="1800" kern="1200" spc="-40" baseline="0">
          <a:solidFill>
            <a:schemeClr val="tx1"/>
          </a:solidFill>
          <a:latin typeface="+mn-lt"/>
          <a:ea typeface="+mn-ea"/>
          <a:cs typeface="+mn-cs"/>
        </a:defRPr>
      </a:lvl5pPr>
      <a:lvl6pPr marL="2160000" indent="-360000" algn="l" defTabSz="914400" rtl="0" eaLnBrk="1" latinLnBrk="0" hangingPunct="1">
        <a:lnSpc>
          <a:spcPts val="2000"/>
        </a:lnSpc>
        <a:spcBef>
          <a:spcPts val="0"/>
        </a:spcBef>
        <a:buFont typeface="Verdana" panose="020B0604030504040204" pitchFamily="34" charset="0"/>
        <a:buChar char="–"/>
        <a:defRPr sz="1800" kern="1200" spc="-40">
          <a:solidFill>
            <a:schemeClr val="tx1"/>
          </a:solidFill>
          <a:latin typeface="+mn-lt"/>
          <a:ea typeface="+mn-ea"/>
          <a:cs typeface="+mn-cs"/>
        </a:defRPr>
      </a:lvl6pPr>
      <a:lvl7pPr marL="2520000" indent="-360000" algn="l" defTabSz="914400" rtl="0" eaLnBrk="1" latinLnBrk="0" hangingPunct="1">
        <a:lnSpc>
          <a:spcPts val="2000"/>
        </a:lnSpc>
        <a:spcBef>
          <a:spcPts val="0"/>
        </a:spcBef>
        <a:buFont typeface="Verdana" panose="020B0604030504040204" pitchFamily="34" charset="0"/>
        <a:buChar char="–"/>
        <a:defRPr sz="1800" kern="1200" spc="-40">
          <a:solidFill>
            <a:schemeClr val="tx1"/>
          </a:solidFill>
          <a:latin typeface="+mn-lt"/>
          <a:ea typeface="+mn-ea"/>
          <a:cs typeface="+mn-cs"/>
        </a:defRPr>
      </a:lvl7pPr>
      <a:lvl8pPr marL="2880000" indent="-360000" algn="l" defTabSz="914400" rtl="0" eaLnBrk="1" latinLnBrk="0" hangingPunct="1">
        <a:lnSpc>
          <a:spcPts val="2000"/>
        </a:lnSpc>
        <a:spcBef>
          <a:spcPts val="0"/>
        </a:spcBef>
        <a:buFont typeface="Verdana" panose="020B0604030504040204" pitchFamily="34" charset="0"/>
        <a:buChar char="–"/>
        <a:defRPr sz="1800" kern="1200" spc="-40">
          <a:solidFill>
            <a:schemeClr val="tx1"/>
          </a:solidFill>
          <a:latin typeface="+mn-lt"/>
          <a:ea typeface="+mn-ea"/>
          <a:cs typeface="+mn-cs"/>
        </a:defRPr>
      </a:lvl8pPr>
      <a:lvl9pPr marL="3240000" indent="-360000" algn="l" defTabSz="914400" rtl="0" eaLnBrk="1" latinLnBrk="0" hangingPunct="1">
        <a:lnSpc>
          <a:spcPts val="2000"/>
        </a:lnSpc>
        <a:spcBef>
          <a:spcPts val="0"/>
        </a:spcBef>
        <a:buFont typeface="Verdana" panose="020B0604030504040204" pitchFamily="34" charset="0"/>
        <a:buChar char="–"/>
        <a:defRPr sz="1800" kern="1200" spc="-4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62" userDrawn="1">
          <p15:clr>
            <a:srgbClr val="F26B43"/>
          </p15:clr>
        </p15:guide>
        <p15:guide id="2" orient="horz" pos="3974" userDrawn="1">
          <p15:clr>
            <a:srgbClr val="F26B43"/>
          </p15:clr>
        </p15:guide>
        <p15:guide id="3" pos="5148" userDrawn="1">
          <p15:clr>
            <a:srgbClr val="F26B43"/>
          </p15:clr>
        </p15:guide>
        <p15:guide id="4" pos="61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LA FORZA E LA FRAGILITÀ DEL KNOW-HOW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La </a:t>
            </a:r>
            <a:r>
              <a:rPr lang="de-CH" dirty="0" err="1"/>
              <a:t>gestione</a:t>
            </a:r>
            <a:r>
              <a:rPr lang="de-CH" dirty="0"/>
              <a:t> </a:t>
            </a:r>
            <a:r>
              <a:rPr lang="de-CH" dirty="0" err="1"/>
              <a:t>aziendale</a:t>
            </a:r>
            <a:r>
              <a:rPr lang="de-CH" dirty="0"/>
              <a:t> del </a:t>
            </a:r>
            <a:r>
              <a:rPr lang="de-CH" dirty="0" err="1"/>
              <a:t>know-how</a:t>
            </a:r>
            <a:r>
              <a:rPr lang="de-CH" dirty="0"/>
              <a:t> </a:t>
            </a:r>
            <a:r>
              <a:rPr lang="de-CH" dirty="0" err="1"/>
              <a:t>nel</a:t>
            </a:r>
            <a:r>
              <a:rPr lang="de-CH" dirty="0"/>
              <a:t> </a:t>
            </a:r>
            <a:r>
              <a:rPr lang="de-CH" dirty="0" err="1"/>
              <a:t>settore</a:t>
            </a:r>
            <a:r>
              <a:rPr lang="de-CH" dirty="0"/>
              <a:t> Automotive: </a:t>
            </a:r>
            <a:r>
              <a:rPr lang="de-CH" dirty="0" err="1"/>
              <a:t>esperienze</a:t>
            </a:r>
            <a:r>
              <a:rPr lang="de-CH" dirty="0"/>
              <a:t> e </a:t>
            </a:r>
            <a:r>
              <a:rPr lang="de-CH" dirty="0" err="1"/>
              <a:t>problemi</a:t>
            </a:r>
            <a:r>
              <a:rPr lang="de-CH" dirty="0"/>
              <a:t> a </a:t>
            </a:r>
            <a:r>
              <a:rPr lang="de-CH" dirty="0" err="1"/>
              <a:t>confronto</a:t>
            </a:r>
            <a:endParaRPr lang="de-C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CH" dirty="0"/>
              <a:t>Parma, 20 </a:t>
            </a:r>
            <a:r>
              <a:rPr lang="de-CH" dirty="0" err="1"/>
              <a:t>ottobre</a:t>
            </a:r>
            <a:r>
              <a:rPr lang="de-CH" dirty="0"/>
              <a:t> 2017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Massimiliano Maestretti</a:t>
            </a:r>
          </a:p>
        </p:txBody>
      </p:sp>
    </p:spTree>
    <p:extLst>
      <p:ext uri="{BB962C8B-B14F-4D97-AF65-F5344CB8AC3E}">
        <p14:creationId xmlns:p14="http://schemas.microsoft.com/office/powerpoint/2010/main" val="1552930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CH" dirty="0"/>
              <a:t>Massimiliano Maestretti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78143" y="3284984"/>
            <a:ext cx="7200900" cy="2016224"/>
          </a:xfrm>
        </p:spPr>
        <p:txBody>
          <a:bodyPr/>
          <a:lstStyle/>
          <a:p>
            <a:endParaRPr lang="de-CH" dirty="0"/>
          </a:p>
          <a:p>
            <a:r>
              <a:rPr lang="de-CH" dirty="0" err="1"/>
              <a:t>Avvocato</a:t>
            </a:r>
            <a:endParaRPr lang="de-CH" dirty="0"/>
          </a:p>
          <a:p>
            <a:r>
              <a:rPr lang="de-CH" dirty="0" err="1"/>
              <a:t>lic</a:t>
            </a:r>
            <a:r>
              <a:rPr lang="de-CH" dirty="0"/>
              <a:t>. oec. HSG </a:t>
            </a:r>
          </a:p>
          <a:p>
            <a:r>
              <a:rPr lang="de-CH" dirty="0"/>
              <a:t>Partner</a:t>
            </a:r>
          </a:p>
          <a:p>
            <a:endParaRPr lang="de-CH" dirty="0"/>
          </a:p>
          <a:p>
            <a:endParaRPr lang="de-CH" dirty="0"/>
          </a:p>
          <a:p>
            <a:r>
              <a:rPr lang="de-CH" dirty="0"/>
              <a:t>Via Canonica 5</a:t>
            </a:r>
          </a:p>
          <a:p>
            <a:r>
              <a:rPr lang="de-CH" dirty="0"/>
              <a:t>6901 Lugano - CH</a:t>
            </a:r>
          </a:p>
          <a:p>
            <a:pPr lvl="0">
              <a:tabLst/>
            </a:pPr>
            <a:endParaRPr lang="de-CH" dirty="0">
              <a:solidFill>
                <a:prstClr val="black"/>
              </a:solidFill>
            </a:endParaRPr>
          </a:p>
          <a:p>
            <a:r>
              <a:rPr lang="de-CH" dirty="0"/>
              <a:t>+41 58 200 31 00</a:t>
            </a:r>
          </a:p>
          <a:p>
            <a:r>
              <a:rPr lang="de-CH" dirty="0"/>
              <a:t>massimiliano.maestretti@kellerhals-carrard.ch</a:t>
            </a:r>
          </a:p>
          <a:p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009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99" y="1844676"/>
            <a:ext cx="7200851" cy="4471940"/>
          </a:xfrm>
          <a:noFill/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i="1" dirty="0"/>
              <a:t>FORMULA UNO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i="1" dirty="0" err="1"/>
              <a:t>Campionato</a:t>
            </a:r>
            <a:r>
              <a:rPr lang="de-CH" sz="1400" i="1" dirty="0"/>
              <a:t> </a:t>
            </a:r>
            <a:r>
              <a:rPr lang="de-CH" sz="1400" i="1" dirty="0" err="1"/>
              <a:t>Mondiale</a:t>
            </a:r>
            <a:r>
              <a:rPr lang="de-CH" sz="1400" i="1" dirty="0"/>
              <a:t> </a:t>
            </a:r>
            <a:r>
              <a:rPr lang="de-CH" sz="1400" i="1" u="sng" dirty="0" err="1"/>
              <a:t>Costruttori</a:t>
            </a:r>
            <a:endParaRPr lang="de-CH" sz="1400" i="1" u="sng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A </a:t>
            </a:r>
            <a:r>
              <a:rPr lang="en-US" sz="1400" u="sng" dirty="0"/>
              <a:t>constructor</a:t>
            </a:r>
            <a:r>
              <a:rPr lang="en-US" sz="1400" dirty="0"/>
              <a:t> is the person (including any corporate or unincorporated body) which designs the </a:t>
            </a:r>
            <a:r>
              <a:rPr lang="en-US" sz="1400" u="sng" dirty="0"/>
              <a:t>Listed Parts </a:t>
            </a:r>
            <a:r>
              <a:rPr lang="en-US" sz="1400" dirty="0"/>
              <a:t>(2017 F1 Sporting Regulations, Art. 6.3)</a:t>
            </a: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u="sng" dirty="0"/>
              <a:t>Listed Parts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Survival cell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Front impact structure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Roll structures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1400" dirty="0"/>
              <a:t>Bodywork</a:t>
            </a:r>
            <a:endParaRPr lang="it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u="sng" dirty="0"/>
              <a:t>Outsourcing</a:t>
            </a:r>
            <a:r>
              <a:rPr lang="de-CH" sz="1400" dirty="0"/>
              <a:t>? Possibile a </a:t>
            </a:r>
            <a:r>
              <a:rPr lang="de-CH" sz="1400" dirty="0" err="1"/>
              <a:t>condizione</a:t>
            </a:r>
            <a:r>
              <a:rPr lang="de-CH" sz="1400" dirty="0"/>
              <a:t> </a:t>
            </a:r>
            <a:r>
              <a:rPr lang="de-CH" sz="1400" dirty="0" err="1"/>
              <a:t>che</a:t>
            </a:r>
            <a:r>
              <a:rPr lang="de-CH" sz="1400" dirty="0"/>
              <a:t> non si </a:t>
            </a:r>
            <a:r>
              <a:rPr lang="de-CH" sz="1400" dirty="0" err="1"/>
              <a:t>tratti</a:t>
            </a:r>
            <a:r>
              <a:rPr lang="de-CH" sz="1400" dirty="0"/>
              <a:t> di </a:t>
            </a:r>
            <a:r>
              <a:rPr lang="de-CH" sz="1400" dirty="0" err="1"/>
              <a:t>un</a:t>
            </a:r>
            <a:r>
              <a:rPr lang="de-CH" sz="1400" dirty="0"/>
              <a:t> </a:t>
            </a:r>
            <a:r>
              <a:rPr lang="de-CH" sz="1400" dirty="0" err="1"/>
              <a:t>altro</a:t>
            </a:r>
            <a:r>
              <a:rPr lang="de-CH" sz="1400" dirty="0"/>
              <a:t> Team e </a:t>
            </a:r>
            <a:r>
              <a:rPr lang="de-CH" sz="1400" dirty="0" err="1"/>
              <a:t>che</a:t>
            </a:r>
            <a:r>
              <a:rPr lang="de-CH" sz="1400" dirty="0"/>
              <a:t> </a:t>
            </a:r>
            <a:r>
              <a:rPr lang="de-CH" sz="1400" dirty="0" err="1"/>
              <a:t>il</a:t>
            </a:r>
            <a:r>
              <a:rPr lang="de-CH" sz="1400" dirty="0"/>
              <a:t> </a:t>
            </a:r>
            <a:r>
              <a:rPr lang="de-CH" sz="1400" dirty="0" err="1"/>
              <a:t>fornitore</a:t>
            </a:r>
            <a:r>
              <a:rPr lang="de-CH" sz="1400" dirty="0"/>
              <a:t> delle </a:t>
            </a:r>
            <a:r>
              <a:rPr lang="de-CH" sz="1400" dirty="0" err="1"/>
              <a:t>Listed</a:t>
            </a:r>
            <a:r>
              <a:rPr lang="de-CH" sz="1400" dirty="0"/>
              <a:t> Parts non </a:t>
            </a:r>
            <a:r>
              <a:rPr lang="de-CH" sz="1400" dirty="0" err="1"/>
              <a:t>agisca</a:t>
            </a:r>
            <a:r>
              <a:rPr lang="de-CH" sz="1400" dirty="0"/>
              <a:t> </a:t>
            </a:r>
            <a:r>
              <a:rPr lang="de-CH" sz="1400" dirty="0" err="1"/>
              <a:t>anche</a:t>
            </a:r>
            <a:r>
              <a:rPr lang="de-CH" sz="1400" dirty="0"/>
              <a:t> per </a:t>
            </a:r>
            <a:r>
              <a:rPr lang="de-CH" sz="1400" dirty="0" err="1"/>
              <a:t>altri</a:t>
            </a:r>
            <a:r>
              <a:rPr lang="de-CH" sz="1400" dirty="0"/>
              <a:t> Team.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u="sng" dirty="0" err="1"/>
              <a:t>Parti</a:t>
            </a:r>
            <a:r>
              <a:rPr lang="de-CH" sz="1400" u="sng" dirty="0"/>
              <a:t> </a:t>
            </a:r>
            <a:r>
              <a:rPr lang="de-CH" sz="1400" u="sng" dirty="0" err="1"/>
              <a:t>Correlate</a:t>
            </a:r>
            <a:r>
              <a:rPr lang="de-CH" sz="1400" dirty="0"/>
              <a:t>: </a:t>
            </a:r>
            <a:r>
              <a:rPr lang="de-CH" sz="1400" dirty="0" err="1"/>
              <a:t>Regolamentazione</a:t>
            </a:r>
            <a:r>
              <a:rPr lang="de-CH" sz="1400" dirty="0"/>
              <a:t> </a:t>
            </a:r>
            <a:r>
              <a:rPr lang="de-CH" sz="1400" dirty="0" err="1"/>
              <a:t>specifica</a:t>
            </a:r>
            <a:r>
              <a:rPr lang="de-CH" sz="1400" dirty="0"/>
              <a:t> per </a:t>
            </a:r>
            <a:r>
              <a:rPr lang="de-CH" sz="1400" dirty="0" err="1"/>
              <a:t>evitare</a:t>
            </a:r>
            <a:r>
              <a:rPr lang="de-CH" sz="1400" dirty="0"/>
              <a:t> </a:t>
            </a:r>
            <a:r>
              <a:rPr lang="de-CH" sz="1400" dirty="0" err="1"/>
              <a:t>l’uso</a:t>
            </a:r>
            <a:r>
              <a:rPr lang="de-CH" sz="1400" dirty="0"/>
              <a:t> di </a:t>
            </a:r>
            <a:r>
              <a:rPr lang="de-CH" sz="1400" dirty="0" err="1"/>
              <a:t>parti</a:t>
            </a:r>
            <a:r>
              <a:rPr lang="de-CH" sz="1400" dirty="0"/>
              <a:t> </a:t>
            </a:r>
            <a:r>
              <a:rPr lang="de-CH" sz="1400" dirty="0" err="1"/>
              <a:t>correlate</a:t>
            </a:r>
            <a:r>
              <a:rPr lang="de-CH" sz="1400" dirty="0"/>
              <a:t> per </a:t>
            </a:r>
            <a:r>
              <a:rPr lang="de-CH" sz="1400" dirty="0" err="1"/>
              <a:t>eludere</a:t>
            </a:r>
            <a:r>
              <a:rPr lang="de-CH" sz="1400" dirty="0"/>
              <a:t> le </a:t>
            </a:r>
            <a:r>
              <a:rPr lang="de-CH" sz="1400" dirty="0" err="1"/>
              <a:t>disposizioni</a:t>
            </a:r>
            <a:r>
              <a:rPr lang="de-CH" sz="1400" dirty="0"/>
              <a:t> (</a:t>
            </a:r>
            <a:r>
              <a:rPr lang="de-CH" sz="1400" dirty="0" err="1"/>
              <a:t>Red</a:t>
            </a:r>
            <a:r>
              <a:rPr lang="de-CH" sz="1400" dirty="0"/>
              <a:t> Bull Technologies)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/>
              <a:t>20.10.2017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massimiliano.maestretti@kellerhals-carrard.ch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2</a:t>
            </a:fld>
            <a:endParaRPr lang="de-CH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AFA77FC-C4F2-43D4-95AA-890F2029535F}"/>
              </a:ext>
            </a:extLst>
          </p:cNvPr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37985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AE4AB5B6-7737-46EE-AC84-314DAE460D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009" y="1844675"/>
            <a:ext cx="6707982" cy="4471988"/>
          </a:xfr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/>
              <a:t>20.10.2017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massimiliano.maestretti@kellerhals-carrard.ch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3</a:t>
            </a:fld>
            <a:endParaRPr lang="de-CH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AFA77FC-C4F2-43D4-95AA-890F2029535F}"/>
              </a:ext>
            </a:extLst>
          </p:cNvPr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55913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/>
              <a:t>20.10.2017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massimiliano.maestretti@kellerhals-carrard.ch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4</a:t>
            </a:fld>
            <a:endParaRPr lang="de-CH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AFA77FC-C4F2-43D4-95AA-890F2029535F}"/>
              </a:ext>
            </a:extLst>
          </p:cNvPr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CH" dirty="0"/>
          </a:p>
        </p:txBody>
      </p:sp>
      <p:pic>
        <p:nvPicPr>
          <p:cNvPr id="11" name="Segnaposto contenuto 10">
            <a:extLst>
              <a:ext uri="{FF2B5EF4-FFF2-40B4-BE49-F238E27FC236}">
                <a16:creationId xmlns:a16="http://schemas.microsoft.com/office/drawing/2014/main" id="{9C9316F2-7A3B-489C-880F-66976A1E56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009" y="1844675"/>
            <a:ext cx="6707982" cy="4471988"/>
          </a:xfrm>
        </p:spPr>
      </p:pic>
    </p:spTree>
    <p:extLst>
      <p:ext uri="{BB962C8B-B14F-4D97-AF65-F5344CB8AC3E}">
        <p14:creationId xmlns:p14="http://schemas.microsoft.com/office/powerpoint/2010/main" val="20972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82342"/>
            <a:ext cx="7272858" cy="4734274"/>
          </a:xfrm>
          <a:noFill/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i="1" dirty="0"/>
              <a:t>Come </a:t>
            </a:r>
            <a:r>
              <a:rPr lang="de-CH" sz="1400" i="1" dirty="0" err="1"/>
              <a:t>proteggere</a:t>
            </a:r>
            <a:r>
              <a:rPr lang="de-CH" sz="1400" i="1" dirty="0"/>
              <a:t> </a:t>
            </a:r>
            <a:r>
              <a:rPr lang="de-CH" sz="1400" i="1" dirty="0" err="1"/>
              <a:t>il</a:t>
            </a:r>
            <a:r>
              <a:rPr lang="de-CH" sz="1400" i="1" dirty="0"/>
              <a:t> proprio </a:t>
            </a:r>
            <a:r>
              <a:rPr lang="de-CH" sz="1400" i="1" dirty="0" err="1"/>
              <a:t>know-how</a:t>
            </a:r>
            <a:r>
              <a:rPr lang="de-CH" sz="1400" i="1" dirty="0"/>
              <a:t>?</a:t>
            </a:r>
            <a:endParaRPr lang="de-CH" sz="1400" i="1" u="sng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CH" sz="1200" dirty="0"/>
              <a:t>Le </a:t>
            </a:r>
            <a:r>
              <a:rPr lang="it-CH" sz="1200" u="sng" dirty="0"/>
              <a:t>Parti visibili </a:t>
            </a:r>
            <a:r>
              <a:rPr lang="it-CH" sz="1200" dirty="0"/>
              <a:t>non sono in sostanza proteggibili se non nel brevissimo termine.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200" dirty="0"/>
              <a:t>Le </a:t>
            </a:r>
            <a:r>
              <a:rPr lang="de-CH" sz="1200" u="sng" dirty="0" err="1"/>
              <a:t>Parti</a:t>
            </a:r>
            <a:r>
              <a:rPr lang="de-CH" sz="1200" u="sng" dirty="0"/>
              <a:t> non </a:t>
            </a:r>
            <a:r>
              <a:rPr lang="de-CH" sz="1200" u="sng" dirty="0" err="1"/>
              <a:t>visibili</a:t>
            </a:r>
            <a:r>
              <a:rPr lang="de-CH" sz="1200" dirty="0"/>
              <a:t> </a:t>
            </a:r>
            <a:r>
              <a:rPr lang="de-CH" sz="1200" dirty="0" err="1"/>
              <a:t>sono</a:t>
            </a:r>
            <a:r>
              <a:rPr lang="de-CH" sz="1200" dirty="0"/>
              <a:t> </a:t>
            </a:r>
            <a:r>
              <a:rPr lang="de-CH" sz="1200" dirty="0" err="1"/>
              <a:t>invece</a:t>
            </a:r>
            <a:r>
              <a:rPr lang="de-CH" sz="1200" dirty="0"/>
              <a:t> </a:t>
            </a:r>
            <a:r>
              <a:rPr lang="de-CH" sz="1200" dirty="0" err="1"/>
              <a:t>proteggibili</a:t>
            </a:r>
            <a:r>
              <a:rPr lang="de-CH" sz="1200" dirty="0"/>
              <a:t> </a:t>
            </a:r>
            <a:r>
              <a:rPr lang="de-CH" sz="1200" dirty="0" err="1"/>
              <a:t>attraverso</a:t>
            </a:r>
            <a:r>
              <a:rPr lang="de-CH" sz="1200" dirty="0"/>
              <a:t>: </a:t>
            </a:r>
          </a:p>
          <a:p>
            <a:pPr marL="180975" indent="-1809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200" dirty="0"/>
              <a:t>. 	la </a:t>
            </a:r>
            <a:r>
              <a:rPr lang="de-CH" sz="1200" dirty="0" err="1"/>
              <a:t>stipula</a:t>
            </a:r>
            <a:r>
              <a:rPr lang="de-CH" sz="1200" dirty="0"/>
              <a:t> di </a:t>
            </a:r>
            <a:r>
              <a:rPr lang="de-CH" sz="1200" dirty="0" err="1"/>
              <a:t>contratti</a:t>
            </a:r>
            <a:r>
              <a:rPr lang="de-CH" sz="1200" dirty="0"/>
              <a:t> di </a:t>
            </a:r>
            <a:r>
              <a:rPr lang="de-CH" sz="1200" dirty="0" err="1"/>
              <a:t>lavoro</a:t>
            </a:r>
            <a:r>
              <a:rPr lang="de-CH" sz="1200" dirty="0"/>
              <a:t> </a:t>
            </a:r>
            <a:r>
              <a:rPr lang="de-CH" sz="1200" u="sng" dirty="0" err="1"/>
              <a:t>con</a:t>
            </a:r>
            <a:r>
              <a:rPr lang="de-CH" sz="1200" u="sng" dirty="0"/>
              <a:t> </a:t>
            </a:r>
            <a:r>
              <a:rPr lang="de-CH" sz="1200" u="sng" dirty="0" err="1"/>
              <a:t>il</a:t>
            </a:r>
            <a:r>
              <a:rPr lang="de-CH" sz="1200" u="sng" dirty="0"/>
              <a:t> personale </a:t>
            </a:r>
            <a:r>
              <a:rPr lang="de-CH" sz="1200" dirty="0" err="1"/>
              <a:t>che</a:t>
            </a:r>
            <a:r>
              <a:rPr lang="de-CH" sz="1200" dirty="0"/>
              <a:t> </a:t>
            </a:r>
            <a:r>
              <a:rPr lang="de-CH" sz="1200" dirty="0" err="1"/>
              <a:t>includano</a:t>
            </a:r>
            <a:r>
              <a:rPr lang="de-CH" sz="1200" dirty="0"/>
              <a:t> </a:t>
            </a:r>
            <a:r>
              <a:rPr lang="de-CH" sz="1200" dirty="0" err="1"/>
              <a:t>clausole</a:t>
            </a:r>
            <a:r>
              <a:rPr lang="de-CH" sz="1200" dirty="0"/>
              <a:t> di </a:t>
            </a:r>
            <a:r>
              <a:rPr lang="de-CH" sz="1200" dirty="0" err="1"/>
              <a:t>protezione</a:t>
            </a:r>
            <a:r>
              <a:rPr lang="de-CH" sz="1200" dirty="0"/>
              <a:t> (</a:t>
            </a:r>
            <a:r>
              <a:rPr lang="de-CH" sz="1200" dirty="0" err="1"/>
              <a:t>stabilità</a:t>
            </a:r>
            <a:r>
              <a:rPr lang="de-CH" sz="1200" dirty="0"/>
              <a:t>) e </a:t>
            </a:r>
            <a:r>
              <a:rPr lang="de-CH" sz="1200" dirty="0" err="1"/>
              <a:t>periodi</a:t>
            </a:r>
            <a:r>
              <a:rPr lang="de-CH" sz="1200" dirty="0"/>
              <a:t> di </a:t>
            </a:r>
            <a:r>
              <a:rPr lang="de-CH" sz="1200" i="1" dirty="0" err="1"/>
              <a:t>garden</a:t>
            </a:r>
            <a:r>
              <a:rPr lang="de-CH" sz="1200" i="1" dirty="0"/>
              <a:t> </a:t>
            </a:r>
            <a:r>
              <a:rPr lang="de-CH" sz="1200" i="1" dirty="0" err="1"/>
              <a:t>leave</a:t>
            </a:r>
            <a:r>
              <a:rPr lang="de-CH" sz="1200" i="1" dirty="0"/>
              <a:t> </a:t>
            </a:r>
            <a:r>
              <a:rPr lang="de-CH" sz="1200" dirty="0" err="1"/>
              <a:t>adeguati</a:t>
            </a:r>
            <a:r>
              <a:rPr lang="de-CH" sz="1200" dirty="0"/>
              <a:t> (in Italia, </a:t>
            </a:r>
            <a:r>
              <a:rPr lang="de-CH" sz="1200" dirty="0" err="1"/>
              <a:t>clausole</a:t>
            </a:r>
            <a:r>
              <a:rPr lang="de-CH" sz="1200" dirty="0"/>
              <a:t> di non </a:t>
            </a:r>
            <a:r>
              <a:rPr lang="de-CH" sz="1200" dirty="0" err="1"/>
              <a:t>concorrenza</a:t>
            </a:r>
            <a:r>
              <a:rPr lang="de-CH" sz="1200" dirty="0"/>
              <a:t>)</a:t>
            </a:r>
            <a:endParaRPr lang="de-CH" sz="1200" u="sng" dirty="0"/>
          </a:p>
          <a:p>
            <a:pPr marL="180975" indent="-1809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200" dirty="0"/>
              <a:t>. 	la </a:t>
            </a:r>
            <a:r>
              <a:rPr lang="de-CH" sz="1200" dirty="0" err="1"/>
              <a:t>stipula</a:t>
            </a:r>
            <a:r>
              <a:rPr lang="de-CH" sz="1200" dirty="0"/>
              <a:t> di </a:t>
            </a:r>
            <a:r>
              <a:rPr lang="de-CH" sz="1200" dirty="0" err="1"/>
              <a:t>contratti</a:t>
            </a:r>
            <a:r>
              <a:rPr lang="de-CH" sz="1200" dirty="0"/>
              <a:t> </a:t>
            </a:r>
            <a:r>
              <a:rPr lang="de-CH" sz="1200" dirty="0" err="1"/>
              <a:t>che</a:t>
            </a:r>
            <a:r>
              <a:rPr lang="de-CH" sz="1200" dirty="0"/>
              <a:t> </a:t>
            </a:r>
            <a:r>
              <a:rPr lang="de-CH" sz="1200" dirty="0" err="1"/>
              <a:t>contemplino</a:t>
            </a:r>
            <a:r>
              <a:rPr lang="de-CH" sz="1200" dirty="0"/>
              <a:t> </a:t>
            </a:r>
            <a:r>
              <a:rPr lang="de-CH" sz="1200" dirty="0" err="1"/>
              <a:t>adeguati</a:t>
            </a:r>
            <a:r>
              <a:rPr lang="de-CH" sz="1200" dirty="0"/>
              <a:t> </a:t>
            </a:r>
            <a:r>
              <a:rPr lang="de-CH" sz="1200" dirty="0" err="1"/>
              <a:t>periodi</a:t>
            </a:r>
            <a:r>
              <a:rPr lang="de-CH" sz="1200" dirty="0"/>
              <a:t> di </a:t>
            </a:r>
            <a:r>
              <a:rPr lang="de-CH" sz="1200" dirty="0" err="1"/>
              <a:t>esclusiva</a:t>
            </a:r>
            <a:r>
              <a:rPr lang="de-CH" sz="1200" dirty="0"/>
              <a:t> </a:t>
            </a:r>
            <a:r>
              <a:rPr lang="de-CH" sz="1200" u="sng" dirty="0" err="1"/>
              <a:t>con</a:t>
            </a:r>
            <a:r>
              <a:rPr lang="de-CH" sz="1200" u="sng" dirty="0"/>
              <a:t> i </a:t>
            </a:r>
            <a:r>
              <a:rPr lang="de-CH" sz="1200" u="sng" dirty="0" err="1"/>
              <a:t>fornitori</a:t>
            </a:r>
            <a:endParaRPr lang="de-CH" sz="1200" u="sng" dirty="0"/>
          </a:p>
          <a:p>
            <a:pPr marL="180975" indent="-180975" algn="just">
              <a:lnSpc>
                <a:spcPct val="100000"/>
              </a:lnSpc>
              <a:spcBef>
                <a:spcPts val="0"/>
              </a:spcBef>
              <a:buNone/>
            </a:pPr>
            <a:endParaRPr lang="de-CH" sz="1200" u="sng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200" dirty="0"/>
              <a:t>Le </a:t>
            </a:r>
            <a:r>
              <a:rPr lang="de-CH" sz="1200" dirty="0" err="1"/>
              <a:t>soluzioni</a:t>
            </a:r>
            <a:r>
              <a:rPr lang="de-CH" sz="1200" dirty="0"/>
              <a:t> </a:t>
            </a:r>
            <a:r>
              <a:rPr lang="de-CH" sz="1200" dirty="0" err="1"/>
              <a:t>tecniche</a:t>
            </a:r>
            <a:r>
              <a:rPr lang="de-CH" sz="1200" dirty="0"/>
              <a:t> </a:t>
            </a:r>
            <a:r>
              <a:rPr lang="de-CH" sz="1200" dirty="0" err="1"/>
              <a:t>visibili</a:t>
            </a:r>
            <a:r>
              <a:rPr lang="de-CH" sz="1200" dirty="0"/>
              <a:t> </a:t>
            </a:r>
            <a:r>
              <a:rPr lang="de-CH" sz="1200" dirty="0" err="1"/>
              <a:t>che</a:t>
            </a:r>
            <a:r>
              <a:rPr lang="de-CH" sz="1200" dirty="0"/>
              <a:t> si </a:t>
            </a:r>
            <a:r>
              <a:rPr lang="de-CH" sz="1200" dirty="0" err="1"/>
              <a:t>rivelano</a:t>
            </a:r>
            <a:r>
              <a:rPr lang="de-CH" sz="1200" dirty="0"/>
              <a:t> più </a:t>
            </a:r>
            <a:r>
              <a:rPr lang="de-CH" sz="1200" dirty="0" err="1"/>
              <a:t>efficaci</a:t>
            </a:r>
            <a:r>
              <a:rPr lang="de-CH" sz="1200" dirty="0"/>
              <a:t> </a:t>
            </a:r>
            <a:r>
              <a:rPr lang="de-CH" sz="1200" dirty="0" err="1"/>
              <a:t>vengono</a:t>
            </a:r>
            <a:r>
              <a:rPr lang="de-CH" sz="1200" dirty="0"/>
              <a:t> </a:t>
            </a:r>
            <a:r>
              <a:rPr lang="de-CH" sz="1200" dirty="0" err="1"/>
              <a:t>poi</a:t>
            </a:r>
            <a:r>
              <a:rPr lang="de-CH" sz="1200" dirty="0"/>
              <a:t> </a:t>
            </a:r>
            <a:r>
              <a:rPr lang="de-CH" sz="1200" dirty="0" err="1"/>
              <a:t>adottate</a:t>
            </a:r>
            <a:r>
              <a:rPr lang="de-CH" sz="1200" dirty="0"/>
              <a:t> da tutti i Team </a:t>
            </a:r>
            <a:r>
              <a:rPr lang="de-CH" sz="1200" dirty="0" err="1"/>
              <a:t>nel</a:t>
            </a:r>
            <a:r>
              <a:rPr lang="de-CH" sz="1200" dirty="0"/>
              <a:t> </a:t>
            </a:r>
            <a:r>
              <a:rPr lang="de-CH" sz="1200" dirty="0" err="1"/>
              <a:t>corso</a:t>
            </a:r>
            <a:r>
              <a:rPr lang="de-CH" sz="1200" dirty="0"/>
              <a:t> della </a:t>
            </a:r>
            <a:r>
              <a:rPr lang="de-CH" sz="1200" dirty="0" err="1"/>
              <a:t>stagione</a:t>
            </a:r>
            <a:r>
              <a:rPr lang="de-CH" sz="1200" dirty="0"/>
              <a:t>.  Le </a:t>
            </a:r>
            <a:r>
              <a:rPr lang="de-CH" sz="1200" dirty="0" err="1"/>
              <a:t>soluzioni</a:t>
            </a:r>
            <a:r>
              <a:rPr lang="de-CH" sz="1200" dirty="0"/>
              <a:t>  </a:t>
            </a:r>
            <a:r>
              <a:rPr lang="de-CH" sz="1200" dirty="0" err="1"/>
              <a:t>tecniche</a:t>
            </a:r>
            <a:r>
              <a:rPr lang="de-CH" sz="1200" dirty="0"/>
              <a:t> non </a:t>
            </a:r>
            <a:r>
              <a:rPr lang="de-CH" sz="1200" dirty="0" err="1"/>
              <a:t>visibili</a:t>
            </a:r>
            <a:r>
              <a:rPr lang="de-CH" sz="1200" dirty="0"/>
              <a:t> </a:t>
            </a:r>
            <a:r>
              <a:rPr lang="de-CH" sz="1200" dirty="0" err="1"/>
              <a:t>restano</a:t>
            </a:r>
            <a:r>
              <a:rPr lang="de-CH" sz="1200" dirty="0"/>
              <a:t> </a:t>
            </a:r>
            <a:r>
              <a:rPr lang="de-CH" sz="1200" dirty="0" err="1"/>
              <a:t>invece</a:t>
            </a:r>
            <a:r>
              <a:rPr lang="de-CH" sz="1200" dirty="0"/>
              <a:t> </a:t>
            </a:r>
            <a:r>
              <a:rPr lang="de-CH" sz="1200" dirty="0" err="1"/>
              <a:t>spesso</a:t>
            </a:r>
            <a:r>
              <a:rPr lang="de-CH" sz="1200" dirty="0"/>
              <a:t> </a:t>
            </a:r>
            <a:r>
              <a:rPr lang="de-CH" sz="1200" dirty="0" err="1"/>
              <a:t>segrete</a:t>
            </a:r>
            <a:r>
              <a:rPr lang="de-CH" sz="1200" dirty="0"/>
              <a:t>, </a:t>
            </a:r>
            <a:r>
              <a:rPr lang="de-CH" sz="1200" dirty="0" err="1"/>
              <a:t>tuttavia</a:t>
            </a:r>
            <a:r>
              <a:rPr lang="de-CH" sz="1200" dirty="0"/>
              <a:t>  vi è </a:t>
            </a:r>
            <a:r>
              <a:rPr lang="de-CH" sz="1200" dirty="0" err="1"/>
              <a:t>il</a:t>
            </a:r>
            <a:r>
              <a:rPr lang="de-CH" sz="1200" dirty="0"/>
              <a:t> </a:t>
            </a:r>
            <a:r>
              <a:rPr lang="de-CH" sz="1200" dirty="0" err="1"/>
              <a:t>rischio</a:t>
            </a:r>
            <a:r>
              <a:rPr lang="de-CH" sz="1200" dirty="0"/>
              <a:t> </a:t>
            </a:r>
            <a:r>
              <a:rPr lang="de-CH" sz="1200" dirty="0" err="1"/>
              <a:t>concreto</a:t>
            </a:r>
            <a:r>
              <a:rPr lang="de-CH" sz="1200" dirty="0"/>
              <a:t> di </a:t>
            </a:r>
            <a:r>
              <a:rPr lang="de-CH" sz="1200" dirty="0" err="1"/>
              <a:t>trasmissione</a:t>
            </a:r>
            <a:r>
              <a:rPr lang="de-CH" sz="1200" dirty="0"/>
              <a:t> del </a:t>
            </a:r>
            <a:r>
              <a:rPr lang="de-CH" sz="1200" dirty="0" err="1"/>
              <a:t>know</a:t>
            </a:r>
            <a:r>
              <a:rPr lang="de-CH" sz="1200" dirty="0"/>
              <a:t> </a:t>
            </a:r>
            <a:r>
              <a:rPr lang="de-CH" sz="1200" dirty="0" err="1"/>
              <a:t>how</a:t>
            </a:r>
            <a:r>
              <a:rPr lang="de-CH" sz="1200" dirty="0"/>
              <a:t> </a:t>
            </a:r>
            <a:r>
              <a:rPr lang="de-CH" sz="1200" dirty="0" err="1"/>
              <a:t>nel</a:t>
            </a:r>
            <a:r>
              <a:rPr lang="de-CH" sz="1200" dirty="0"/>
              <a:t> </a:t>
            </a:r>
            <a:r>
              <a:rPr lang="de-CH" sz="1200" dirty="0" err="1"/>
              <a:t>passaggio</a:t>
            </a:r>
            <a:r>
              <a:rPr lang="de-CH" sz="1200" dirty="0"/>
              <a:t> di personale da </a:t>
            </a:r>
            <a:r>
              <a:rPr lang="de-CH" sz="1200" dirty="0" err="1"/>
              <a:t>un</a:t>
            </a:r>
            <a:r>
              <a:rPr lang="de-CH" sz="1200" dirty="0"/>
              <a:t> Team </a:t>
            </a:r>
            <a:r>
              <a:rPr lang="de-CH" sz="1200" dirty="0" err="1"/>
              <a:t>all’altro</a:t>
            </a:r>
            <a:r>
              <a:rPr lang="de-CH" sz="12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96511" y="6573347"/>
            <a:ext cx="1391913" cy="145747"/>
          </a:xfrm>
        </p:spPr>
        <p:txBody>
          <a:bodyPr/>
          <a:lstStyle/>
          <a:p>
            <a:r>
              <a:rPr lang="de-CH" dirty="0"/>
              <a:t>20.10.2017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6246" y="6575972"/>
            <a:ext cx="5831749" cy="145747"/>
          </a:xfrm>
        </p:spPr>
        <p:txBody>
          <a:bodyPr/>
          <a:lstStyle/>
          <a:p>
            <a:r>
              <a:rPr lang="de-CH" dirty="0"/>
              <a:t>massimiliano.maestretti@kellerhals-carrard.ch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73348"/>
            <a:ext cx="245269" cy="145747"/>
          </a:xfrm>
        </p:spPr>
        <p:txBody>
          <a:bodyPr/>
          <a:lstStyle/>
          <a:p>
            <a:fld id="{1E75EF35-6B25-4B85-9696-D7065EDA5E63}" type="slidenum">
              <a:rPr lang="de-CH" smtClean="0"/>
              <a:pPr/>
              <a:t>5</a:t>
            </a:fld>
            <a:endParaRPr lang="de-CH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AFA77FC-C4F2-43D4-95AA-890F2029535F}"/>
              </a:ext>
            </a:extLst>
          </p:cNvPr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CH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F4A1DC2-E081-4AAC-9B9C-D54A2A4932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34888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08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/>
              <a:t>20.10.2017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massimiliano.maestretti@kellerhals-carrard.ch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6</a:t>
            </a:fld>
            <a:endParaRPr lang="de-CH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AFA77FC-C4F2-43D4-95AA-890F2029535F}"/>
              </a:ext>
            </a:extLst>
          </p:cNvPr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CH" dirty="0"/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43CB2619-EF20-47A4-8DFA-F04D56C62C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121156"/>
            <a:ext cx="5529622" cy="3713323"/>
          </a:xfrm>
        </p:spPr>
      </p:pic>
    </p:spTree>
    <p:extLst>
      <p:ext uri="{BB962C8B-B14F-4D97-AF65-F5344CB8AC3E}">
        <p14:creationId xmlns:p14="http://schemas.microsoft.com/office/powerpoint/2010/main" val="373476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/>
              <a:t>20.10.2017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massimiliano.maestretti@kellerhals-carrard.ch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7</a:t>
            </a:fld>
            <a:endParaRPr lang="de-CH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AFA77FC-C4F2-43D4-95AA-890F2029535F}"/>
              </a:ext>
            </a:extLst>
          </p:cNvPr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CH" dirty="0"/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6E785CB2-2BF6-4A3D-AF89-5E7B5674BB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1586300"/>
            <a:ext cx="7200900" cy="4439652"/>
          </a:xfrm>
        </p:spPr>
      </p:pic>
    </p:spTree>
    <p:extLst>
      <p:ext uri="{BB962C8B-B14F-4D97-AF65-F5344CB8AC3E}">
        <p14:creationId xmlns:p14="http://schemas.microsoft.com/office/powerpoint/2010/main" val="4100336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74" y="1582341"/>
            <a:ext cx="7200851" cy="4471940"/>
          </a:xfrm>
          <a:noFill/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de-CH" sz="1400" i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i="1" dirty="0" err="1"/>
              <a:t>Opportunità</a:t>
            </a:r>
            <a:r>
              <a:rPr lang="de-CH" sz="1400" i="1" dirty="0"/>
              <a:t> </a:t>
            </a:r>
            <a:r>
              <a:rPr lang="de-CH" sz="1400" i="1" dirty="0" err="1"/>
              <a:t>nella</a:t>
            </a:r>
            <a:r>
              <a:rPr lang="de-CH" sz="1400" i="1" dirty="0"/>
              <a:t> </a:t>
            </a:r>
            <a:r>
              <a:rPr lang="de-CH" sz="1400" i="1" dirty="0" err="1"/>
              <a:t>gestione</a:t>
            </a:r>
            <a:r>
              <a:rPr lang="de-CH" sz="1400" i="1" dirty="0"/>
              <a:t> del personale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de-CH" sz="1400" i="1" u="sng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dirty="0"/>
              <a:t>I </a:t>
            </a:r>
            <a:r>
              <a:rPr lang="de-CH" sz="1400" dirty="0" err="1"/>
              <a:t>regolamenti</a:t>
            </a:r>
            <a:r>
              <a:rPr lang="de-CH" sz="1400" dirty="0"/>
              <a:t> F1 </a:t>
            </a:r>
            <a:r>
              <a:rPr lang="de-CH" sz="1400" dirty="0" err="1"/>
              <a:t>vietano</a:t>
            </a:r>
            <a:r>
              <a:rPr lang="de-CH" sz="1400" dirty="0"/>
              <a:t> la </a:t>
            </a:r>
            <a:r>
              <a:rPr lang="de-CH" sz="1400" dirty="0" err="1"/>
              <a:t>collaborazione</a:t>
            </a:r>
            <a:r>
              <a:rPr lang="de-CH" sz="1400" dirty="0"/>
              <a:t> </a:t>
            </a:r>
            <a:r>
              <a:rPr lang="de-CH" sz="1400" dirty="0" err="1"/>
              <a:t>tecnica</a:t>
            </a:r>
            <a:r>
              <a:rPr lang="de-CH" sz="1400" dirty="0"/>
              <a:t> per </a:t>
            </a:r>
            <a:r>
              <a:rPr lang="de-CH" sz="1400" dirty="0" err="1"/>
              <a:t>lo</a:t>
            </a:r>
            <a:r>
              <a:rPr lang="de-CH" sz="1400" dirty="0"/>
              <a:t> </a:t>
            </a:r>
            <a:r>
              <a:rPr lang="de-CH" sz="1400" dirty="0" err="1"/>
              <a:t>sviluppo</a:t>
            </a:r>
            <a:r>
              <a:rPr lang="de-CH" sz="1400" dirty="0"/>
              <a:t> di </a:t>
            </a:r>
            <a:r>
              <a:rPr lang="de-CH" sz="1400" i="1" dirty="0" err="1"/>
              <a:t>Listed</a:t>
            </a:r>
            <a:r>
              <a:rPr lang="de-CH" sz="1400" i="1" dirty="0"/>
              <a:t> Parts </a:t>
            </a:r>
            <a:endParaRPr lang="de-CH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dirty="0" err="1"/>
              <a:t>Permettono</a:t>
            </a:r>
            <a:r>
              <a:rPr lang="de-CH" sz="1400" dirty="0"/>
              <a:t> </a:t>
            </a:r>
            <a:r>
              <a:rPr lang="de-CH" sz="1400" dirty="0" err="1"/>
              <a:t>invece</a:t>
            </a:r>
            <a:r>
              <a:rPr lang="de-CH" sz="1400" dirty="0"/>
              <a:t> la </a:t>
            </a:r>
            <a:r>
              <a:rPr lang="de-CH" sz="1400" dirty="0" err="1"/>
              <a:t>collaborazione</a:t>
            </a:r>
            <a:r>
              <a:rPr lang="de-CH" sz="1400" dirty="0"/>
              <a:t> </a:t>
            </a:r>
            <a:r>
              <a:rPr lang="de-CH" sz="1400" dirty="0" err="1"/>
              <a:t>sulle</a:t>
            </a:r>
            <a:r>
              <a:rPr lang="de-CH" sz="1400" dirty="0"/>
              <a:t> </a:t>
            </a:r>
            <a:r>
              <a:rPr lang="de-CH" sz="1400" i="1" dirty="0"/>
              <a:t>Non-</a:t>
            </a:r>
            <a:r>
              <a:rPr lang="de-CH" sz="1400" i="1" dirty="0" err="1"/>
              <a:t>Listed</a:t>
            </a:r>
            <a:r>
              <a:rPr lang="de-CH" sz="1400" i="1" dirty="0"/>
              <a:t> Parts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dirty="0" err="1"/>
              <a:t>Accordi</a:t>
            </a:r>
            <a:r>
              <a:rPr lang="de-CH" sz="1400" dirty="0"/>
              <a:t> di </a:t>
            </a:r>
            <a:r>
              <a:rPr lang="de-CH" sz="1400" dirty="0" err="1"/>
              <a:t>Collaborazione</a:t>
            </a:r>
            <a:r>
              <a:rPr lang="de-CH" sz="1400" dirty="0"/>
              <a:t> </a:t>
            </a:r>
            <a:r>
              <a:rPr lang="de-CH" sz="1400" dirty="0" err="1"/>
              <a:t>tra</a:t>
            </a:r>
            <a:r>
              <a:rPr lang="de-CH" sz="1400" dirty="0"/>
              <a:t> Team </a:t>
            </a:r>
            <a:r>
              <a:rPr lang="de-CH" sz="1400" dirty="0" err="1"/>
              <a:t>sono</a:t>
            </a:r>
            <a:r>
              <a:rPr lang="de-CH" sz="1400" dirty="0"/>
              <a:t> </a:t>
            </a:r>
            <a:r>
              <a:rPr lang="de-CH" sz="1400" dirty="0" err="1"/>
              <a:t>pertanto</a:t>
            </a:r>
            <a:r>
              <a:rPr lang="de-CH" sz="1400" dirty="0"/>
              <a:t> </a:t>
            </a:r>
            <a:r>
              <a:rPr lang="de-CH" sz="1400" dirty="0" err="1"/>
              <a:t>possibili</a:t>
            </a:r>
            <a:r>
              <a:rPr lang="de-CH" sz="1400" dirty="0"/>
              <a:t>, </a:t>
            </a:r>
            <a:r>
              <a:rPr lang="de-CH" sz="1400" dirty="0" err="1"/>
              <a:t>ma</a:t>
            </a:r>
            <a:r>
              <a:rPr lang="de-CH" sz="1400" dirty="0"/>
              <a:t> si </a:t>
            </a:r>
            <a:r>
              <a:rPr lang="de-CH" sz="1400" dirty="0" err="1"/>
              <a:t>confrontano</a:t>
            </a:r>
            <a:r>
              <a:rPr lang="de-CH" sz="1400" dirty="0"/>
              <a:t> </a:t>
            </a:r>
            <a:r>
              <a:rPr lang="de-CH" sz="1400" dirty="0" err="1"/>
              <a:t>con</a:t>
            </a:r>
            <a:r>
              <a:rPr lang="de-CH" sz="1400" dirty="0"/>
              <a:t> i </a:t>
            </a:r>
            <a:r>
              <a:rPr lang="de-CH" sz="1400" dirty="0" err="1"/>
              <a:t>limiti</a:t>
            </a:r>
            <a:r>
              <a:rPr lang="de-CH" sz="1400" dirty="0"/>
              <a:t> </a:t>
            </a:r>
            <a:r>
              <a:rPr lang="de-CH" sz="1400" dirty="0" err="1"/>
              <a:t>regolamentari</a:t>
            </a:r>
            <a:r>
              <a:rPr lang="de-CH" sz="1400" u="sng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Constructor Definition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i="1" dirty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err="1"/>
              <a:t>Norme</a:t>
            </a:r>
            <a:r>
              <a:rPr lang="en-US" sz="1400" dirty="0"/>
              <a:t> anti-</a:t>
            </a:r>
            <a:r>
              <a:rPr lang="en-US" sz="1400" dirty="0" err="1"/>
              <a:t>elusione</a:t>
            </a:r>
            <a:endParaRPr lang="en-US" sz="1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/>
          </a:p>
          <a:p>
            <a:pPr marL="361225" lvl="1" indent="0" algn="just">
              <a:lnSpc>
                <a:spcPct val="100000"/>
              </a:lnSpc>
              <a:buNone/>
            </a:pPr>
            <a:r>
              <a:rPr lang="en-US" sz="1400" i="1" dirty="0"/>
              <a:t>No competitor may use movement of personnel (whether employee, consultant, contractor, </a:t>
            </a:r>
            <a:r>
              <a:rPr lang="en-US" sz="1400" i="1" dirty="0" err="1"/>
              <a:t>secondee</a:t>
            </a:r>
            <a:r>
              <a:rPr lang="en-US" sz="1400" i="1" dirty="0"/>
              <a:t> or any other type of permanent or temporary personnel) with another competitor, either directly or via an external entity, for the purpose of circumventing the requirements of this Appendix.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/>
              <a:t>20.10.2017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massimiliano.maestretti@kellerhals-carrard.ch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8</a:t>
            </a:fld>
            <a:endParaRPr lang="de-CH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AFA77FC-C4F2-43D4-95AA-890F2029535F}"/>
              </a:ext>
            </a:extLst>
          </p:cNvPr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875163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200851" cy="4734275"/>
          </a:xfrm>
          <a:noFill/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de-CH" sz="1400" i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i="1" dirty="0" err="1"/>
              <a:t>Accordi</a:t>
            </a:r>
            <a:r>
              <a:rPr lang="de-CH" sz="1400" i="1" dirty="0"/>
              <a:t> </a:t>
            </a:r>
            <a:r>
              <a:rPr lang="de-CH" sz="1400" i="1" dirty="0" err="1"/>
              <a:t>con</a:t>
            </a:r>
            <a:r>
              <a:rPr lang="de-CH" sz="1400" i="1" dirty="0"/>
              <a:t> </a:t>
            </a:r>
            <a:r>
              <a:rPr lang="de-CH" sz="1400" i="1" dirty="0" err="1"/>
              <a:t>Fornitori</a:t>
            </a:r>
            <a:endParaRPr lang="de-CH" sz="1400" i="1" u="sng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u="sng" dirty="0" err="1"/>
              <a:t>Clausole</a:t>
            </a:r>
            <a:r>
              <a:rPr lang="de-CH" sz="1400" u="sng" dirty="0"/>
              <a:t> di </a:t>
            </a:r>
            <a:r>
              <a:rPr lang="de-CH" sz="1400" u="sng" dirty="0" err="1"/>
              <a:t>Esclusiva</a:t>
            </a:r>
            <a:r>
              <a:rPr lang="de-CH" sz="1400" u="sng" dirty="0"/>
              <a:t>:</a:t>
            </a:r>
            <a:r>
              <a:rPr lang="de-CH" sz="14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180975" indent="-1809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dirty="0"/>
              <a:t>.	</a:t>
            </a:r>
            <a:r>
              <a:rPr lang="de-CH" sz="1400" dirty="0" err="1"/>
              <a:t>Estensione</a:t>
            </a:r>
            <a:r>
              <a:rPr lang="de-CH" sz="1400" dirty="0"/>
              <a:t> del </a:t>
            </a:r>
            <a:r>
              <a:rPr lang="de-CH" sz="1400" dirty="0" err="1"/>
              <a:t>perimetro</a:t>
            </a:r>
            <a:r>
              <a:rPr lang="de-CH" sz="1400" dirty="0"/>
              <a:t> del </a:t>
            </a:r>
            <a:r>
              <a:rPr lang="de-CH" sz="1400" dirty="0" err="1"/>
              <a:t>divieto</a:t>
            </a:r>
            <a:r>
              <a:rPr lang="de-CH" sz="1400" dirty="0"/>
              <a:t>: non </a:t>
            </a:r>
            <a:r>
              <a:rPr lang="de-CH" sz="1400" dirty="0" err="1"/>
              <a:t>circoscritte</a:t>
            </a:r>
            <a:r>
              <a:rPr lang="de-CH" sz="1400" dirty="0"/>
              <a:t> ai Team </a:t>
            </a:r>
            <a:r>
              <a:rPr lang="de-CH" sz="1400" dirty="0" err="1"/>
              <a:t>ma</a:t>
            </a:r>
            <a:r>
              <a:rPr lang="de-CH" sz="1400" dirty="0"/>
              <a:t> </a:t>
            </a:r>
            <a:r>
              <a:rPr lang="de-CH" sz="1400" u="sng" dirty="0" err="1"/>
              <a:t>estese</a:t>
            </a:r>
            <a:r>
              <a:rPr lang="de-CH" sz="1400" dirty="0"/>
              <a:t> ad </a:t>
            </a:r>
            <a:r>
              <a:rPr lang="de-CH" sz="1400" dirty="0" err="1"/>
              <a:t>includere</a:t>
            </a:r>
            <a:r>
              <a:rPr lang="de-CH" sz="1400" dirty="0"/>
              <a:t> </a:t>
            </a:r>
            <a:r>
              <a:rPr lang="de-CH" sz="1400" dirty="0" err="1"/>
              <a:t>nei</a:t>
            </a:r>
            <a:r>
              <a:rPr lang="de-CH" sz="1400" dirty="0"/>
              <a:t> </a:t>
            </a:r>
            <a:r>
              <a:rPr lang="de-CH" sz="1400" dirty="0" err="1"/>
              <a:t>divieti</a:t>
            </a:r>
            <a:r>
              <a:rPr lang="de-CH" sz="1400" dirty="0"/>
              <a:t> di </a:t>
            </a:r>
            <a:r>
              <a:rPr lang="de-CH" sz="1400" dirty="0" err="1"/>
              <a:t>collaborazione</a:t>
            </a:r>
            <a:r>
              <a:rPr lang="de-CH" sz="1400" dirty="0"/>
              <a:t> </a:t>
            </a:r>
            <a:r>
              <a:rPr lang="de-CH" sz="1400" dirty="0" err="1"/>
              <a:t>anche</a:t>
            </a:r>
            <a:r>
              <a:rPr lang="de-CH" sz="1400" dirty="0"/>
              <a:t> </a:t>
            </a:r>
            <a:r>
              <a:rPr lang="de-CH" sz="1400" dirty="0" err="1"/>
              <a:t>società</a:t>
            </a:r>
            <a:r>
              <a:rPr lang="de-CH" sz="1400" dirty="0"/>
              <a:t> </a:t>
            </a:r>
            <a:r>
              <a:rPr lang="de-CH" sz="1400" dirty="0" err="1"/>
              <a:t>facenti</a:t>
            </a:r>
            <a:r>
              <a:rPr lang="de-CH" sz="1400" dirty="0"/>
              <a:t> </a:t>
            </a:r>
            <a:r>
              <a:rPr lang="de-CH" sz="1400" dirty="0" err="1"/>
              <a:t>parte</a:t>
            </a:r>
            <a:r>
              <a:rPr lang="de-CH" sz="1400" dirty="0"/>
              <a:t> del </a:t>
            </a:r>
            <a:r>
              <a:rPr lang="de-CH" sz="1400" dirty="0" err="1"/>
              <a:t>gruppo</a:t>
            </a:r>
            <a:r>
              <a:rPr lang="de-CH" sz="1400" dirty="0"/>
              <a:t> di </a:t>
            </a:r>
            <a:r>
              <a:rPr lang="de-CH" sz="1400" dirty="0" err="1"/>
              <a:t>appartenenza</a:t>
            </a:r>
            <a:r>
              <a:rPr lang="de-CH" sz="1400" dirty="0"/>
              <a:t> del Team, </a:t>
            </a:r>
            <a:r>
              <a:rPr lang="de-CH" sz="1400" dirty="0" err="1"/>
              <a:t>fornitori</a:t>
            </a:r>
            <a:r>
              <a:rPr lang="de-CH" sz="1400" dirty="0"/>
              <a:t> </a:t>
            </a:r>
            <a:r>
              <a:rPr lang="de-CH" sz="1400" dirty="0" err="1"/>
              <a:t>dei</a:t>
            </a:r>
            <a:r>
              <a:rPr lang="de-CH" sz="1400" dirty="0"/>
              <a:t> Team, </a:t>
            </a:r>
            <a:r>
              <a:rPr lang="de-CH" sz="1400" dirty="0" err="1"/>
              <a:t>fornitori</a:t>
            </a:r>
            <a:r>
              <a:rPr lang="de-CH" sz="1400" dirty="0"/>
              <a:t> di Power Unit </a:t>
            </a:r>
            <a:r>
              <a:rPr lang="de-CH" sz="1400" dirty="0" err="1"/>
              <a:t>ed</a:t>
            </a:r>
            <a:r>
              <a:rPr lang="de-CH" sz="1400" dirty="0"/>
              <a:t>, in </a:t>
            </a:r>
            <a:r>
              <a:rPr lang="de-CH" sz="1400" dirty="0" err="1"/>
              <a:t>generale</a:t>
            </a:r>
            <a:r>
              <a:rPr lang="de-CH" sz="1400" dirty="0"/>
              <a:t>, a </a:t>
            </a:r>
            <a:r>
              <a:rPr lang="de-CH" sz="1400" dirty="0" err="1"/>
              <a:t>ogni</a:t>
            </a:r>
            <a:r>
              <a:rPr lang="de-CH" sz="1400" dirty="0"/>
              <a:t> </a:t>
            </a:r>
            <a:r>
              <a:rPr lang="de-CH" sz="1400" dirty="0" err="1"/>
              <a:t>entità</a:t>
            </a:r>
            <a:r>
              <a:rPr lang="de-CH" sz="1400" dirty="0"/>
              <a:t> </a:t>
            </a:r>
            <a:r>
              <a:rPr lang="de-CH" sz="1400" dirty="0" err="1"/>
              <a:t>che</a:t>
            </a:r>
            <a:r>
              <a:rPr lang="de-CH" sz="1400" dirty="0"/>
              <a:t> </a:t>
            </a:r>
            <a:r>
              <a:rPr lang="de-CH" sz="1400" dirty="0" err="1"/>
              <a:t>supporti</a:t>
            </a:r>
            <a:r>
              <a:rPr lang="de-CH" sz="1400" dirty="0"/>
              <a:t> </a:t>
            </a:r>
            <a:r>
              <a:rPr lang="de-CH" sz="1400" dirty="0" err="1"/>
              <a:t>altri</a:t>
            </a:r>
            <a:r>
              <a:rPr lang="de-CH" sz="1400" dirty="0"/>
              <a:t> Team di Formula Uno.  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180975" indent="-180975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dirty="0"/>
              <a:t>.	</a:t>
            </a:r>
            <a:r>
              <a:rPr lang="de-CH" sz="1400" i="1" dirty="0"/>
              <a:t>Chinese Walls, </a:t>
            </a:r>
            <a:r>
              <a:rPr lang="de-CH" sz="1400" dirty="0" err="1"/>
              <a:t>ovvero</a:t>
            </a:r>
            <a:r>
              <a:rPr lang="de-CH" sz="1400" dirty="0"/>
              <a:t> </a:t>
            </a:r>
            <a:r>
              <a:rPr lang="de-CH" sz="1400" dirty="0" err="1"/>
              <a:t>metodi</a:t>
            </a:r>
            <a:r>
              <a:rPr lang="de-CH" sz="1400" dirty="0"/>
              <a:t> di «</a:t>
            </a:r>
            <a:r>
              <a:rPr lang="de-CH" sz="1400" dirty="0" err="1"/>
              <a:t>segregazione</a:t>
            </a:r>
            <a:r>
              <a:rPr lang="de-CH" sz="1400" dirty="0"/>
              <a:t>» delle </a:t>
            </a:r>
            <a:r>
              <a:rPr lang="de-CH" sz="1400" dirty="0" err="1"/>
              <a:t>informazioni</a:t>
            </a:r>
            <a:r>
              <a:rPr lang="de-CH" sz="1400" dirty="0"/>
              <a:t> </a:t>
            </a:r>
            <a:r>
              <a:rPr lang="de-CH" sz="1400" dirty="0" err="1"/>
              <a:t>all’interno</a:t>
            </a:r>
            <a:r>
              <a:rPr lang="de-CH" sz="1400" dirty="0"/>
              <a:t> della </a:t>
            </a:r>
            <a:r>
              <a:rPr lang="de-CH" sz="1400" dirty="0" err="1"/>
              <a:t>organizzazione</a:t>
            </a:r>
            <a:r>
              <a:rPr lang="de-CH" sz="1400" dirty="0"/>
              <a:t> del </a:t>
            </a:r>
            <a:r>
              <a:rPr lang="de-CH" sz="1400" dirty="0" err="1"/>
              <a:t>fornitore</a:t>
            </a:r>
            <a:endParaRPr lang="de-CH" sz="1400" dirty="0"/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dirty="0"/>
              <a:t>	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dirty="0"/>
              <a:t>	</a:t>
            </a:r>
            <a:r>
              <a:rPr lang="de-CH" sz="1400" dirty="0" err="1"/>
              <a:t>Adozione</a:t>
            </a:r>
            <a:r>
              <a:rPr lang="de-CH" sz="1400" dirty="0"/>
              <a:t> da </a:t>
            </a:r>
            <a:r>
              <a:rPr lang="de-CH" sz="1400" dirty="0" err="1"/>
              <a:t>parte</a:t>
            </a:r>
            <a:r>
              <a:rPr lang="de-CH" sz="1400" dirty="0"/>
              <a:t> del </a:t>
            </a:r>
            <a:r>
              <a:rPr lang="de-CH" sz="1400" dirty="0" err="1"/>
              <a:t>fornitore</a:t>
            </a:r>
            <a:r>
              <a:rPr lang="de-CH" sz="1400" dirty="0"/>
              <a:t> </a:t>
            </a:r>
            <a:r>
              <a:rPr lang="de-CH" sz="1400" dirty="0" err="1"/>
              <a:t>nel</a:t>
            </a:r>
            <a:r>
              <a:rPr lang="de-CH" sz="1400" dirty="0"/>
              <a:t> </a:t>
            </a:r>
            <a:r>
              <a:rPr lang="de-CH" sz="1400" dirty="0" err="1"/>
              <a:t>contratto</a:t>
            </a:r>
            <a:r>
              <a:rPr lang="de-CH" sz="1400" dirty="0"/>
              <a:t> di </a:t>
            </a:r>
            <a:r>
              <a:rPr lang="de-CH" sz="1400" dirty="0" err="1"/>
              <a:t>lavoro</a:t>
            </a:r>
            <a:r>
              <a:rPr lang="de-CH" sz="1400" dirty="0"/>
              <a:t> </a:t>
            </a:r>
            <a:r>
              <a:rPr lang="de-CH" sz="1400" dirty="0" err="1"/>
              <a:t>con</a:t>
            </a:r>
            <a:r>
              <a:rPr lang="de-CH" sz="1400" dirty="0"/>
              <a:t> </a:t>
            </a:r>
            <a:r>
              <a:rPr lang="de-CH" sz="1400" dirty="0" err="1"/>
              <a:t>il</a:t>
            </a:r>
            <a:r>
              <a:rPr lang="de-CH" sz="1400" dirty="0"/>
              <a:t> proprio personale di </a:t>
            </a:r>
            <a:r>
              <a:rPr lang="de-CH" sz="1400" dirty="0" err="1"/>
              <a:t>clausole</a:t>
            </a:r>
            <a:r>
              <a:rPr lang="de-CH" sz="1400" dirty="0"/>
              <a:t> di </a:t>
            </a:r>
            <a:r>
              <a:rPr lang="de-CH" sz="1400" dirty="0" err="1"/>
              <a:t>durata</a:t>
            </a:r>
            <a:r>
              <a:rPr lang="de-CH" sz="1400" dirty="0"/>
              <a:t> </a:t>
            </a:r>
            <a:r>
              <a:rPr lang="de-CH" sz="1400" dirty="0" err="1"/>
              <a:t>minima</a:t>
            </a:r>
            <a:r>
              <a:rPr lang="de-CH" sz="1400" dirty="0"/>
              <a:t> </a:t>
            </a:r>
            <a:r>
              <a:rPr lang="de-CH" sz="1400" dirty="0" err="1"/>
              <a:t>contrattuale</a:t>
            </a:r>
            <a:r>
              <a:rPr lang="de-CH" sz="1400" dirty="0"/>
              <a:t> e di non </a:t>
            </a:r>
            <a:r>
              <a:rPr lang="de-CH" sz="1400" dirty="0" err="1"/>
              <a:t>concorrenza</a:t>
            </a:r>
            <a:endParaRPr lang="de-CH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400" u="sng" dirty="0" err="1"/>
              <a:t>Proprietà</a:t>
            </a:r>
            <a:r>
              <a:rPr lang="de-CH" sz="1400" u="sng" dirty="0"/>
              <a:t> </a:t>
            </a:r>
            <a:r>
              <a:rPr lang="de-CH" sz="1400" u="sng" dirty="0" err="1"/>
              <a:t>Intellettuale</a:t>
            </a:r>
            <a:endParaRPr lang="de-CH" sz="1400" u="sng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.	</a:t>
            </a:r>
            <a:r>
              <a:rPr lang="en-US" sz="1400" dirty="0" err="1"/>
              <a:t>Individuazione</a:t>
            </a:r>
            <a:r>
              <a:rPr lang="en-US" sz="1400" dirty="0"/>
              <a:t> </a:t>
            </a:r>
            <a:r>
              <a:rPr lang="en-US" sz="1400" dirty="0" err="1"/>
              <a:t>della</a:t>
            </a:r>
            <a:r>
              <a:rPr lang="en-US" sz="1400" dirty="0"/>
              <a:t> </a:t>
            </a:r>
            <a:r>
              <a:rPr lang="en-US" sz="1400" dirty="0" err="1"/>
              <a:t>proprietà</a:t>
            </a:r>
            <a:r>
              <a:rPr lang="en-US" sz="1400" dirty="0"/>
              <a:t> </a:t>
            </a:r>
            <a:r>
              <a:rPr lang="en-US" sz="1400" dirty="0" err="1"/>
              <a:t>intellettuale</a:t>
            </a:r>
            <a:r>
              <a:rPr lang="en-US" sz="1400" dirty="0"/>
              <a:t> </a:t>
            </a:r>
            <a:r>
              <a:rPr lang="en-US" sz="1400" dirty="0" err="1"/>
              <a:t>esistente</a:t>
            </a:r>
            <a:r>
              <a:rPr lang="en-US" sz="1400" dirty="0"/>
              <a:t> (</a:t>
            </a:r>
            <a:r>
              <a:rPr lang="en-US" sz="1400" i="1" dirty="0"/>
              <a:t>background</a:t>
            </a:r>
            <a:r>
              <a:rPr lang="en-US" sz="1400" dirty="0"/>
              <a:t> - </a:t>
            </a:r>
            <a:r>
              <a:rPr lang="en-US" sz="1400" i="1" dirty="0" err="1"/>
              <a:t>sideground</a:t>
            </a:r>
            <a:r>
              <a:rPr lang="en-US" sz="1400" dirty="0"/>
              <a:t>)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.	</a:t>
            </a:r>
            <a:r>
              <a:rPr lang="en-US" sz="1400" dirty="0" err="1"/>
              <a:t>Regolamentazione</a:t>
            </a:r>
            <a:r>
              <a:rPr lang="en-US" sz="1400" dirty="0"/>
              <a:t> </a:t>
            </a:r>
            <a:r>
              <a:rPr lang="en-US" sz="1400" dirty="0" err="1"/>
              <a:t>contrattuale</a:t>
            </a:r>
            <a:r>
              <a:rPr lang="en-US" sz="1400" dirty="0"/>
              <a:t> </a:t>
            </a:r>
            <a:r>
              <a:rPr lang="en-US" sz="1400" dirty="0" err="1"/>
              <a:t>dei</a:t>
            </a:r>
            <a:r>
              <a:rPr lang="en-US" sz="1400" dirty="0"/>
              <a:t> </a:t>
            </a:r>
            <a:r>
              <a:rPr lang="en-US" sz="1400" dirty="0" err="1"/>
              <a:t>diritti</a:t>
            </a:r>
            <a:r>
              <a:rPr lang="en-US" sz="1400" dirty="0"/>
              <a:t> di </a:t>
            </a:r>
            <a:r>
              <a:rPr lang="en-US" sz="1400" dirty="0" err="1"/>
              <a:t>ciascuna</a:t>
            </a:r>
            <a:r>
              <a:rPr lang="en-US" sz="1400" dirty="0"/>
              <a:t> </a:t>
            </a:r>
            <a:r>
              <a:rPr lang="en-US" sz="1400" dirty="0" err="1"/>
              <a:t>parte</a:t>
            </a:r>
            <a:r>
              <a:rPr lang="en-US" sz="1400" dirty="0"/>
              <a:t> </a:t>
            </a:r>
            <a:r>
              <a:rPr lang="en-US" sz="1400" dirty="0" err="1"/>
              <a:t>sulla</a:t>
            </a:r>
            <a:r>
              <a:rPr lang="en-US" sz="1400" dirty="0"/>
              <a:t> </a:t>
            </a:r>
            <a:r>
              <a:rPr lang="en-US" sz="1400" dirty="0" err="1"/>
              <a:t>proprietà</a:t>
            </a:r>
            <a:r>
              <a:rPr lang="en-US" sz="1400" dirty="0"/>
              <a:t> </a:t>
            </a:r>
            <a:r>
              <a:rPr lang="en-US" sz="1400" dirty="0" err="1"/>
              <a:t>intellettuale</a:t>
            </a:r>
            <a:r>
              <a:rPr lang="en-US" sz="1400" dirty="0"/>
              <a:t> </a:t>
            </a:r>
            <a:r>
              <a:rPr lang="en-US" sz="1400" dirty="0" err="1"/>
              <a:t>sviluppata</a:t>
            </a:r>
            <a:r>
              <a:rPr lang="en-US" sz="1400" dirty="0"/>
              <a:t> (</a:t>
            </a:r>
            <a:r>
              <a:rPr lang="en-US" sz="1400" i="1" dirty="0"/>
              <a:t>foreground</a:t>
            </a:r>
            <a:r>
              <a:rPr lang="en-US" sz="1400" dirty="0"/>
              <a:t>)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/>
              <a:t>.	</a:t>
            </a:r>
            <a:r>
              <a:rPr lang="en-US" sz="1400" dirty="0" err="1"/>
              <a:t>Diritti</a:t>
            </a:r>
            <a:r>
              <a:rPr lang="en-US" sz="1400" dirty="0"/>
              <a:t> di </a:t>
            </a:r>
            <a:r>
              <a:rPr lang="en-US" sz="1400" dirty="0" err="1"/>
              <a:t>esclusiva</a:t>
            </a:r>
            <a:r>
              <a:rPr lang="en-US" sz="1400" dirty="0"/>
              <a:t> </a:t>
            </a:r>
            <a:r>
              <a:rPr lang="en-US" sz="1400" dirty="0" err="1"/>
              <a:t>nell’utilizzo</a:t>
            </a:r>
            <a:r>
              <a:rPr lang="en-US" sz="1400" dirty="0"/>
              <a:t> </a:t>
            </a:r>
          </a:p>
          <a:p>
            <a:pPr marL="180975" indent="-180975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/>
              <a:t>20.10.2017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massimiliano.maestretti@kellerhals-carrard.ch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EF35-6B25-4B85-9696-D7065EDA5E63}" type="slidenum">
              <a:rPr lang="de-CH" smtClean="0"/>
              <a:pPr/>
              <a:t>9</a:t>
            </a:fld>
            <a:endParaRPr lang="de-CH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AFA77FC-C4F2-43D4-95AA-890F2029535F}"/>
              </a:ext>
            </a:extLst>
          </p:cNvPr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32061812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8&quot; unique_id=&quot;10938&quot;&gt;&lt;/object&gt;&lt;object type=&quot;2&quot; unique_id=&quot;10939&quot;&gt;&lt;object type=&quot;3&quot; unique_id=&quot;10950&quot;&gt;&lt;property id=&quot;20148&quot; value=&quot;5&quot;/&gt;&lt;property id=&quot;20300&quot; value=&quot;Slide 3 - &amp;quot;I&amp;amp;#x09;Einspaltig Text&amp;quot;&quot;/&gt;&lt;property id=&quot;20307&quot; value=&quot;257&quot;/&gt;&lt;/object&gt;&lt;object type=&quot;3&quot; unique_id=&quot;11229&quot;&gt;&lt;property id=&quot;20148&quot; value=&quot;5&quot;/&gt;&lt;property id=&quot;20300&quot; value=&quot;Slide 1 - &amp;quot;Titel&amp;quot;&quot;/&gt;&lt;property id=&quot;20307&quot; value=&quot;258&quot;/&gt;&lt;/object&gt;&lt;object type=&quot;3&quot; unique_id=&quot;11230&quot;&gt;&lt;property id=&quot;20148&quot; value=&quot;5&quot;/&gt;&lt;property id=&quot;20300&quot; value=&quot;Slide 2&quot;/&gt;&lt;property id=&quot;20307&quot; value=&quot;259&quot;/&gt;&lt;/object&gt;&lt;object type=&quot;3&quot; unique_id=&quot;11231&quot;&gt;&lt;property id=&quot;20148&quot; value=&quot;5&quot;/&gt;&lt;property id=&quot;20300&quot; value=&quot;Slide 4 - &amp;quot;II&amp;amp;#x09;Einspaltig Aufzählung Bulletpoints&amp;quot;&quot;/&gt;&lt;property id=&quot;20307&quot; value=&quot;260&quot;/&gt;&lt;/object&gt;&lt;object type=&quot;3&quot; unique_id=&quot;11233&quot;&gt;&lt;property id=&quot;20148&quot; value=&quot;5&quot;/&gt;&lt;property id=&quot;20300&quot; value=&quot;Slide 7 - &amp;quot;III &amp;amp;#x09;Zweispaltig gem. Vorgabe&amp;quot;&quot;/&gt;&lt;property id=&quot;20307&quot; value=&quot;263&quot;/&gt;&lt;/object&gt;&lt;object type=&quot;3&quot; unique_id=&quot;11235&quot;&gt;&lt;property id=&quot;20148&quot; value=&quot;5&quot;/&gt;&lt;property id=&quot;20300&quot; value=&quot;Slide 6 - &amp;quot;III&amp;amp;#x09;Text &amp;amp; Bild&amp;quot;&quot;/&gt;&lt;property id=&quot;20307&quot; value=&quot;262&quot;/&gt;&lt;/object&gt;&lt;object type=&quot;3&quot; unique_id=&quot;11286&quot;&gt;&lt;property id=&quot;20148&quot; value=&quot;5&quot;/&gt;&lt;property id=&quot;20300&quot; value=&quot;Slide 5 - &amp;quot;II&amp;amp;#x09;Einspaltig Aufzählung Bulletpoints&amp;quot;&quot;/&gt;&lt;property id=&quot;20307&quot; value=&quot;265&quot;/&gt;&lt;/object&gt;&lt;object type=&quot;3&quot; unique_id=&quot;11287&quot;&gt;&lt;property id=&quot;20148&quot; value=&quot;5&quot;/&gt;&lt;property id=&quot;20300&quot; value=&quot;Slide 8 - &amp;quot;VI&amp;amp;#x09;Tätigkeitsgebiete&amp;quot;&quot;/&gt;&lt;property id=&quot;20307&quot; value=&quot;266&quot;/&gt;&lt;/object&gt;&lt;object type=&quot;3&quot; unique_id=&quot;11445&quot;&gt;&lt;property id=&quot;20148&quot; value=&quot;5&quot;/&gt;&lt;property id=&quot;20300&quot; value=&quot;Slide 9 - &amp;quot;VII&amp;amp;#x09;Manuell erstellte Tabelle&amp;amp;#x09;&amp;quot;&quot;/&gt;&lt;property id=&quot;20307&quot; value=&quot;267&quot;/&gt;&lt;/object&gt;&lt;object type=&quot;3&quot; unique_id=&quot;11446&quot;&gt;&lt;property id=&quot;20148&quot; value=&quot;5&quot;/&gt;&lt;property id=&quot;20300&quot; value=&quot;Slide 10 - &amp;quot;VIII&amp;amp;#x09;StandardTabelle&amp;amp;#x09;&amp;quot;&quot;/&gt;&lt;property id=&quot;20307&quot; value=&quot;268&quot;/&gt;&lt;/object&gt;&lt;object type=&quot;3&quot; unique_id=&quot;11447&quot;&gt;&lt;property id=&quot;20148&quot; value=&quot;5&quot;/&gt;&lt;property id=&quot;20300&quot; value=&quot;Slide 11&quot;/&gt;&lt;property id=&quot;20307&quot; value=&quot;269&quot;/&gt;&lt;/object&gt;&lt;object type=&quot;3&quot; unique_id=&quot;11448&quot;&gt;&lt;property id=&quot;20148&quot; value=&quot;5&quot;/&gt;&lt;property id=&quot;20300&quot; value=&quot;Slide 12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Kellerhals_Carrard2">
      <a:dk1>
        <a:sysClr val="windowText" lastClr="000000"/>
      </a:dk1>
      <a:lt1>
        <a:sysClr val="window" lastClr="FFFFFF"/>
      </a:lt1>
      <a:dk2>
        <a:srgbClr val="000000"/>
      </a:dk2>
      <a:lt2>
        <a:srgbClr val="FFF40E"/>
      </a:lt2>
      <a:accent1>
        <a:srgbClr val="000000"/>
      </a:accent1>
      <a:accent2>
        <a:srgbClr val="FFF40E"/>
      </a:accent2>
      <a:accent3>
        <a:srgbClr val="E0D60C"/>
      </a:accent3>
      <a:accent4>
        <a:srgbClr val="BEB60A"/>
      </a:accent4>
      <a:accent5>
        <a:srgbClr val="9B9408"/>
      </a:accent5>
      <a:accent6>
        <a:srgbClr val="756F06"/>
      </a:accent6>
      <a:hlink>
        <a:srgbClr val="000000"/>
      </a:hlink>
      <a:folHlink>
        <a:srgbClr val="7F7F7F"/>
      </a:folHlink>
    </a:clrScheme>
    <a:fontScheme name="K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JdPräsentation.potx" id="{D791227D-AFEC-44D4-BF9F-AB1DB7606013}" vid="{47A9FE6C-FA57-4D56-BF51-8BA5A57639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WJDPRÄSENTATION</Template>
  <TotalTime>0</TotalTime>
  <Words>352</Words>
  <Application>Microsoft Office PowerPoint</Application>
  <PresentationFormat>Presentazione su schermo (4:3)</PresentationFormat>
  <Paragraphs>109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Office Theme</vt:lpstr>
      <vt:lpstr>LA FORZA E LA FRAGILITÀ DEL KNOW-HOW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2017-07-25T14:32:44Z</dcterms:created>
  <dcterms:modified xsi:type="dcterms:W3CDTF">2017-10-24T08:02:48Z</dcterms:modified>
</cp:coreProperties>
</file>