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7" r:id="rId2"/>
    <p:sldId id="260" r:id="rId3"/>
    <p:sldId id="258" r:id="rId4"/>
    <p:sldId id="293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88" r:id="rId34"/>
    <p:sldId id="290" r:id="rId35"/>
    <p:sldId id="291" r:id="rId36"/>
    <p:sldId id="292" r:id="rId37"/>
  </p:sldIdLst>
  <p:sldSz cx="9144000" cy="6858000" type="screen4x3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9" autoAdjust="0"/>
    <p:restoredTop sz="86477" autoAdjust="0"/>
  </p:normalViewPr>
  <p:slideViewPr>
    <p:cSldViewPr>
      <p:cViewPr varScale="1">
        <p:scale>
          <a:sx n="63" d="100"/>
          <a:sy n="63" d="100"/>
        </p:scale>
        <p:origin x="-16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B77BC-2726-46FD-8664-ABD25EB0AB7A}" type="datetimeFigureOut">
              <a:rPr lang="it-IT" smtClean="0"/>
              <a:t>2018-10-21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Gian Giuseppe Masciopinto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85948-7126-4DB7-8C46-637F6B9F1E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941944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46E46-75FC-4E35-91A2-A5F2704236D5}" type="datetimeFigureOut">
              <a:rPr lang="it-IT" smtClean="0"/>
              <a:t>2018-10-21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Gian Giuseppe Masciopinto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3163E-4B3C-45E9-AEF6-11663F121D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39224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8328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87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115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834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985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91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115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404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2142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59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787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03DC1-B391-46B1-B88A-22EFBD368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018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igaom.com/2014/06/28/why-google-cardboard-is-actually-a-huge-boost-for-virtual-reality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www.youtube.com/watch?v=sZQBkX4SIJ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UJcKxX7W50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s://www.google.it/search?q=GoPro+Catalog+2009&amp;tbm=isch&amp;tbo=u&amp;source=univ&amp;sa=X&amp;ved=2ahUKEwjOp-v89PbdAhUitYsKHUPCAsgQsAR6BAgGEAE&amp;biw=1360&amp;bih=626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user/highlandersocccer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0PZzd6QGSic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odan101.com/about-us/grodan-associated-companies" TargetMode="External"/><Relationship Id="rId2" Type="http://schemas.openxmlformats.org/officeDocument/2006/relationships/hyperlink" Target="http://www.grodan101.com/growing-tips/grow/what-know-about-uni-slab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hyperlink" Target="https://www.youtube.com/watch?v=yKZ7kXC-hpc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-eHK0eKTl8k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hyperlink" Target="https://www.youtube.com/watch?v=XqtVzAqWHFw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hyperlink" Target="https://www.youtube.com/watch?v=6lnr4HWiz9M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rJwVK4Auts" TargetMode="External"/><Relationship Id="rId2" Type="http://schemas.openxmlformats.org/officeDocument/2006/relationships/hyperlink" Target="https://www.apple.com/newsroom/2007/06/20YouTube-Live-on-Apple-TV-Today-Coming-to-iPhone-on-June-29/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72uTrA5EDY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chive.org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23580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/>
              <a:t>Divulgazione sui Social Media e </a:t>
            </a:r>
            <a:r>
              <a:rPr lang="it-IT" dirty="0" smtClean="0"/>
              <a:t>Brevettazione </a:t>
            </a:r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Gian Giuseppe Masciopinto segreteria@sicpi.org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SICPI - AL &amp; PARTNERS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1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279997" y="4581128"/>
            <a:ext cx="3196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LA TEORIA E LA PRATICA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84480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VARIANTE BREVETTO </a:t>
            </a:r>
            <a:r>
              <a:rPr lang="it-IT" dirty="0"/>
              <a:t>US 9,811,184 B2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10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5"/>
            <a:ext cx="5976664" cy="367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7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r>
              <a:rPr lang="it-IT" sz="2800" dirty="0" smtClean="0"/>
              <a:t>Arte nota: </a:t>
            </a:r>
            <a:br>
              <a:rPr lang="it-IT" sz="2800" dirty="0" smtClean="0"/>
            </a:br>
            <a:r>
              <a:rPr lang="it-IT" sz="2800" dirty="0" smtClean="0"/>
              <a:t>pagina</a:t>
            </a:r>
            <a:r>
              <a:rPr lang="en-US" sz="2800" dirty="0" smtClean="0"/>
              <a:t> web </a:t>
            </a:r>
            <a:r>
              <a:rPr lang="en-US" sz="2800" dirty="0" err="1" smtClean="0"/>
              <a:t>datata</a:t>
            </a:r>
            <a:r>
              <a:rPr lang="en-US" sz="2800" dirty="0" smtClean="0"/>
              <a:t>, 28-6-2014, e </a:t>
            </a:r>
            <a:br>
              <a:rPr lang="en-US" sz="2800" dirty="0" smtClean="0"/>
            </a:br>
            <a:r>
              <a:rPr lang="en-US" sz="2800" dirty="0" err="1" smtClean="0"/>
              <a:t>commento</a:t>
            </a:r>
            <a:r>
              <a:rPr lang="en-US" sz="2800" dirty="0" smtClean="0"/>
              <a:t> </a:t>
            </a:r>
            <a:r>
              <a:rPr lang="en-US" sz="2800" dirty="0" err="1" smtClean="0"/>
              <a:t>datato</a:t>
            </a:r>
            <a:r>
              <a:rPr lang="en-US" sz="2800" dirty="0" smtClean="0"/>
              <a:t> 7-7-2014</a:t>
            </a:r>
            <a:r>
              <a:rPr lang="it-IT" sz="2800" dirty="0" smtClean="0"/>
              <a:t> </a:t>
            </a:r>
            <a:br>
              <a:rPr lang="it-IT" sz="2800" dirty="0" smtClean="0"/>
            </a:br>
            <a:r>
              <a:rPr lang="it-IT" sz="2800" dirty="0" smtClean="0"/>
              <a:t>GOOGLE CARDBOARD</a:t>
            </a:r>
            <a:endParaRPr lang="it-IT" sz="28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11</a:t>
            </a:fld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2492896"/>
            <a:ext cx="399097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08920"/>
            <a:ext cx="292417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28690" y="5435709"/>
            <a:ext cx="8533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hlinkClick r:id="rId4"/>
              </a:rPr>
              <a:t> </a:t>
            </a:r>
            <a:r>
              <a:rPr lang="it-IT" sz="1600" dirty="0">
                <a:hlinkClick r:id="rId4"/>
              </a:rPr>
              <a:t>https://gigaom.com/2014/06/28/why-google-cardboard-is-actually-a-huge-boost-for-virtual-reality</a:t>
            </a:r>
            <a:r>
              <a:rPr lang="it-IT" sz="1600" dirty="0" smtClean="0">
                <a:hlinkClick r:id="rId4"/>
              </a:rPr>
              <a:t>/</a:t>
            </a:r>
            <a:endParaRPr lang="it-IT" sz="1600" dirty="0" smtClean="0"/>
          </a:p>
          <a:p>
            <a:endParaRPr lang="it-IT" sz="1600" dirty="0" smtClean="0"/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58489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96144"/>
          </a:xfrm>
        </p:spPr>
        <p:txBody>
          <a:bodyPr>
            <a:normAutofit fontScale="90000"/>
          </a:bodyPr>
          <a:lstStyle/>
          <a:p>
            <a:r>
              <a:rPr lang="it-IT" sz="2700" dirty="0" smtClean="0"/>
              <a:t>PTAB </a:t>
            </a:r>
            <a:br>
              <a:rPr lang="it-IT" sz="2700" dirty="0" smtClean="0"/>
            </a:br>
            <a:r>
              <a:rPr lang="it-IT" sz="2700" dirty="0" smtClean="0"/>
              <a:t>REQUEST OF </a:t>
            </a:r>
            <a:r>
              <a:rPr lang="en-US" sz="2700" dirty="0" smtClean="0"/>
              <a:t>INTER </a:t>
            </a:r>
            <a:r>
              <a:rPr lang="en-US" sz="2700" dirty="0"/>
              <a:t>PARTES </a:t>
            </a:r>
            <a:r>
              <a:rPr lang="en-US" sz="2700" dirty="0" smtClean="0"/>
              <a:t>REVIEW  22-12-2017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UNDER 35 U.S.C. §§ 311-319 </a:t>
            </a:r>
            <a:r>
              <a:rPr lang="en-US" sz="2700" dirty="0" smtClean="0"/>
              <a:t>- IPR2018-00396 - Denied Institution</a:t>
            </a:r>
            <a:r>
              <a:rPr lang="it-IT" sz="3100" dirty="0" smtClean="0"/>
              <a:t> 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12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27584" y="1652607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BREVETTO US 8,785,758 </a:t>
            </a:r>
            <a:r>
              <a:rPr lang="it-IT" dirty="0" smtClean="0"/>
              <a:t>B2 </a:t>
            </a:r>
            <a:r>
              <a:rPr lang="it-IT" dirty="0"/>
              <a:t>TITOLARE INMUSIC </a:t>
            </a:r>
            <a:r>
              <a:rPr lang="it-IT" dirty="0" smtClean="0"/>
              <a:t>BRANDS, INC.</a:t>
            </a:r>
          </a:p>
          <a:p>
            <a:r>
              <a:rPr lang="it-IT" dirty="0" smtClean="0"/>
              <a:t>PRIORITA’ 01-09-2010 (15-10-2010)</a:t>
            </a:r>
          </a:p>
          <a:p>
            <a:endParaRPr lang="it-IT" dirty="0"/>
          </a:p>
          <a:p>
            <a:r>
              <a:rPr lang="it-IT" dirty="0" smtClean="0"/>
              <a:t>CONTROLLER ELETTRONICO DI PIATTI PER FARE MUSICA (PIATTI HIGH-HAT)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354" y="2996952"/>
            <a:ext cx="48672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26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695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ARTE NOTA YOUTUBE - PARTE MECCANICA</a:t>
            </a:r>
            <a:endParaRPr lang="it-IT" sz="28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13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11560" y="5229200"/>
            <a:ext cx="4857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hlinkClick r:id="rId2"/>
              </a:rPr>
              <a:t>https://</a:t>
            </a:r>
            <a:r>
              <a:rPr lang="it-IT" dirty="0" smtClean="0">
                <a:hlinkClick r:id="rId2"/>
              </a:rPr>
              <a:t>www.youtube.com/watch?v=sZQBkX4SIJs</a:t>
            </a:r>
            <a:r>
              <a:rPr lang="it-IT" dirty="0" smtClean="0"/>
              <a:t> </a:t>
            </a:r>
          </a:p>
          <a:p>
            <a:r>
              <a:rPr lang="it-IT" dirty="0" smtClean="0"/>
              <a:t>  16-02-2009 </a:t>
            </a:r>
            <a:r>
              <a:rPr lang="it-IT" dirty="0" err="1" smtClean="0"/>
              <a:t>Wayne</a:t>
            </a:r>
            <a:r>
              <a:rPr lang="it-IT" dirty="0" smtClean="0"/>
              <a:t> </a:t>
            </a:r>
            <a:r>
              <a:rPr lang="it-IT" dirty="0" err="1" smtClean="0"/>
              <a:t>VanDerBroeke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464496" cy="354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362346"/>
            <a:ext cx="4032447" cy="3663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63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14</a:t>
            </a:fld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ARTE NOTA YOUTUBE - PARTE ELETTRONICA</a:t>
            </a:r>
            <a:endParaRPr lang="it-IT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5581703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712357" y="5589240"/>
            <a:ext cx="5041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hlinkClick r:id="rId3"/>
              </a:rPr>
              <a:t>https://</a:t>
            </a:r>
            <a:r>
              <a:rPr lang="it-IT" dirty="0" smtClean="0">
                <a:hlinkClick r:id="rId3"/>
              </a:rPr>
              <a:t>www.youtube.com/watch?v=8UJcKxX7W50</a:t>
            </a:r>
            <a:r>
              <a:rPr lang="it-IT" dirty="0" smtClean="0"/>
              <a:t> </a:t>
            </a:r>
          </a:p>
          <a:p>
            <a:r>
              <a:rPr lang="it-IT" dirty="0"/>
              <a:t> 21-02-2009 </a:t>
            </a:r>
            <a:r>
              <a:rPr lang="it-IT" dirty="0" err="1"/>
              <a:t>Wayne</a:t>
            </a:r>
            <a:r>
              <a:rPr lang="it-IT" dirty="0"/>
              <a:t> </a:t>
            </a:r>
            <a:r>
              <a:rPr lang="it-IT" dirty="0" err="1"/>
              <a:t>VanDerBroeke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123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US CORTE APPELLO FEDERALE 27-07-2018</a:t>
            </a:r>
            <a:br>
              <a:rPr lang="it-IT" sz="2800" dirty="0" smtClean="0"/>
            </a:br>
            <a:r>
              <a:rPr lang="it-IT" sz="2800" dirty="0" smtClean="0"/>
              <a:t>2017-1894 </a:t>
            </a:r>
            <a:r>
              <a:rPr lang="it-IT" sz="2800" dirty="0"/>
              <a:t>e 2017-1936 - VACATED AND REMANDED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15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99592" y="1484784"/>
            <a:ext cx="8244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GOPRO, INC. 	V.	CONTOUR IP HOLDING LLC</a:t>
            </a:r>
          </a:p>
          <a:p>
            <a:endParaRPr lang="it-IT" dirty="0"/>
          </a:p>
          <a:p>
            <a:r>
              <a:rPr lang="it-IT" dirty="0" smtClean="0"/>
              <a:t>BREVETTI: US 8,890,954 B2 E US 8,896,694 B2 TITOLARE: CONTOUR LLC</a:t>
            </a:r>
          </a:p>
          <a:p>
            <a:r>
              <a:rPr lang="it-IT" dirty="0" smtClean="0"/>
              <a:t>PRIORITA’ 13-09-2010 (13-09-2009)</a:t>
            </a:r>
          </a:p>
          <a:p>
            <a:endParaRPr lang="it-IT" dirty="0"/>
          </a:p>
          <a:p>
            <a:r>
              <a:rPr lang="it-IT" dirty="0" smtClean="0"/>
              <a:t>VIDEOCAMERA PORTATILE CONFIGURATA PER ACQUISIRE E VISUALIZZARE IMMAGINI DA REMOTO  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17032"/>
            <a:ext cx="5256584" cy="261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00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ARTE NOTA: CATALOGO GOPRO 2009 E YOUTUBE</a:t>
            </a:r>
            <a:endParaRPr lang="it-IT" sz="24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16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0" y="90872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CATALOGO PRESENTATO IN FIERA</a:t>
            </a:r>
          </a:p>
          <a:p>
            <a:r>
              <a:rPr lang="it-IT" dirty="0" err="1" smtClean="0">
                <a:latin typeface="Times New Roman"/>
              </a:rPr>
              <a:t>Tucker</a:t>
            </a:r>
            <a:r>
              <a:rPr lang="it-IT" dirty="0" smtClean="0">
                <a:latin typeface="Times New Roman"/>
              </a:rPr>
              <a:t> </a:t>
            </a:r>
            <a:r>
              <a:rPr lang="it-IT" dirty="0">
                <a:latin typeface="Times New Roman"/>
              </a:rPr>
              <a:t>Rocky </a:t>
            </a:r>
            <a:r>
              <a:rPr lang="it-IT" dirty="0" smtClean="0">
                <a:latin typeface="Times New Roman"/>
              </a:rPr>
              <a:t>Dealer Show 2009 </a:t>
            </a:r>
          </a:p>
          <a:p>
            <a:r>
              <a:rPr lang="en-US" dirty="0" smtClean="0">
                <a:latin typeface="Times New Roman"/>
              </a:rPr>
              <a:t>Fort </a:t>
            </a:r>
            <a:r>
              <a:rPr lang="en-US" dirty="0">
                <a:latin typeface="Times New Roman"/>
              </a:rPr>
              <a:t>Worth, Texas, </a:t>
            </a:r>
            <a:r>
              <a:rPr lang="en-US" dirty="0" smtClean="0">
                <a:latin typeface="Times New Roman"/>
              </a:rPr>
              <a:t>from </a:t>
            </a:r>
            <a:r>
              <a:rPr lang="en-US" dirty="0">
                <a:latin typeface="Times New Roman"/>
              </a:rPr>
              <a:t>July 23 through July 27, </a:t>
            </a:r>
            <a:r>
              <a:rPr lang="en-US" dirty="0" smtClean="0">
                <a:latin typeface="Times New Roman"/>
              </a:rPr>
              <a:t>2009</a:t>
            </a:r>
          </a:p>
          <a:p>
            <a:r>
              <a:rPr lang="en-US" dirty="0">
                <a:latin typeface="Times New Roman"/>
                <a:hlinkClick r:id="rId2"/>
              </a:rPr>
              <a:t>https://</a:t>
            </a:r>
            <a:r>
              <a:rPr lang="en-US" dirty="0" smtClean="0">
                <a:latin typeface="Times New Roman"/>
                <a:hlinkClick r:id="rId2"/>
              </a:rPr>
              <a:t>www.google.it/search?q=GoPro+Catalog+2009&amp;tbm=isch&amp;tbo=u&amp;source=univ&amp;sa=X&amp;ved=2ahUKEwjOp-v89PbdAhUitYsKHUPCAsgQsAR6BAgGEAE&amp;biw=1360&amp;bih=626</a:t>
            </a:r>
            <a:endParaRPr lang="en-US" dirty="0" smtClean="0">
              <a:latin typeface="Times New Roman"/>
            </a:endParaRPr>
          </a:p>
          <a:p>
            <a:endParaRPr lang="en-US" dirty="0">
              <a:latin typeface="Times New Roman"/>
            </a:endParaRPr>
          </a:p>
          <a:p>
            <a:r>
              <a:rPr lang="en-US" dirty="0" smtClean="0">
                <a:latin typeface="Times New Roman"/>
              </a:rPr>
              <a:t>TELECAMERA CONFIGURATA PER ACQUISIRE E TRASMETTERE</a:t>
            </a:r>
          </a:p>
          <a:p>
            <a:r>
              <a:rPr lang="en-US" dirty="0" smtClean="0">
                <a:latin typeface="Times New Roman"/>
              </a:rPr>
              <a:t> IMMAGINI DA REMOTO (WIRELESS)</a:t>
            </a:r>
            <a:endParaRPr lang="it-IT" dirty="0" smtClean="0">
              <a:latin typeface="Times New Roman"/>
            </a:endParaRPr>
          </a:p>
          <a:p>
            <a:endParaRPr lang="it-IT" dirty="0">
              <a:latin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407974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92017"/>
            <a:ext cx="2448272" cy="280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29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dirty="0" smtClean="0"/>
              <a:t>PTAB</a:t>
            </a:r>
            <a:br>
              <a:rPr lang="it-IT" sz="2800" dirty="0" smtClean="0"/>
            </a:br>
            <a:r>
              <a:rPr lang="it-IT" sz="2800" dirty="0" smtClean="0"/>
              <a:t>APPELLO CONTRO RIFIUTO BREVETTO</a:t>
            </a:r>
            <a:br>
              <a:rPr lang="it-IT" sz="2800" dirty="0" smtClean="0"/>
            </a:br>
            <a:r>
              <a:rPr lang="it-IT" sz="2800" dirty="0" smtClean="0"/>
              <a:t>3-10-2017</a:t>
            </a:r>
            <a:endParaRPr lang="it-IT" sz="28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17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27584" y="1652607"/>
            <a:ext cx="73886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DOMANDA US PUBBLICATA CON N.  US 2009/0156334 A1 TITOLARE: ABC </a:t>
            </a:r>
            <a:r>
              <a:rPr lang="it-IT" dirty="0" err="1" smtClean="0"/>
              <a:t>Inc</a:t>
            </a:r>
            <a:r>
              <a:rPr lang="it-IT" dirty="0" smtClean="0"/>
              <a:t>.</a:t>
            </a:r>
          </a:p>
          <a:p>
            <a:r>
              <a:rPr lang="it-IT" dirty="0" smtClean="0"/>
              <a:t>PRIORITA’ 17-12-2007</a:t>
            </a:r>
          </a:p>
          <a:p>
            <a:endParaRPr lang="it-IT" dirty="0"/>
          </a:p>
          <a:p>
            <a:r>
              <a:rPr lang="it-IT" dirty="0" smtClean="0"/>
              <a:t>APPARATO E METODO DI ROTAZIONE DI UNA PORTA PER SPORT DI CALCIO</a:t>
            </a:r>
          </a:p>
          <a:p>
            <a:endParaRPr lang="it-IT" dirty="0"/>
          </a:p>
          <a:p>
            <a:r>
              <a:rPr lang="it-IT" dirty="0" smtClean="0"/>
              <a:t>CLAIL 23. </a:t>
            </a:r>
            <a:r>
              <a:rPr lang="en-US" dirty="0"/>
              <a:t>A method of using a sports field system, .... 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06933"/>
            <a:ext cx="3716952" cy="290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50949"/>
            <a:ext cx="3312368" cy="275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71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18</a:t>
            </a:fld>
            <a:endParaRPr lang="it-IT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32813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8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  <a:cs typeface="Arial" pitchFamily="34" charset="0"/>
              </a:rPr>
              <a:t/>
            </a:r>
            <a:br>
              <a:rPr kumimoji="0" lang="it-IT" altLang="it-IT" sz="8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  <a:cs typeface="Arial" pitchFamily="34" charset="0"/>
              </a:rPr>
            </a:br>
            <a:endParaRPr kumimoji="0" lang="it-IT" altLang="it-IT" sz="800" b="0" i="0" u="none" strike="noStrike" cap="none" normalizeH="0" baseline="0" smtClean="0">
              <a:ln>
                <a:noFill/>
              </a:ln>
              <a:solidFill>
                <a:srgbClr val="EEEEEE"/>
              </a:solidFill>
              <a:effectLst/>
              <a:latin typeface="YouTube Not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31194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5" name="Picture 5" descr="https://yt3.ggpht.com/a-/ACSszfFQhhr_S9g1vs8zl2RuTma87VPY5pjodjWLgQ=s48-mo-c-c0xffffffff-rj-k-n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425575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551335" y="3212976"/>
            <a:ext cx="4877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Times New Roman"/>
                <a:hlinkClick r:id="rId4"/>
              </a:rPr>
              <a:t>https</a:t>
            </a:r>
            <a:r>
              <a:rPr lang="it-IT" dirty="0">
                <a:latin typeface="Times New Roman"/>
                <a:hlinkClick r:id="rId4"/>
              </a:rPr>
              <a:t>://</a:t>
            </a:r>
            <a:r>
              <a:rPr lang="it-IT" dirty="0" smtClean="0">
                <a:latin typeface="Times New Roman"/>
                <a:hlinkClick r:id="rId4"/>
              </a:rPr>
              <a:t>www.youtube.com/watch?v=0PZzd6QGSic</a:t>
            </a:r>
            <a:endParaRPr lang="it-IT" dirty="0" smtClean="0">
              <a:latin typeface="Times New Roman"/>
            </a:endParaRPr>
          </a:p>
          <a:p>
            <a:r>
              <a:rPr lang="it-IT" dirty="0" smtClean="0">
                <a:latin typeface="Times New Roman"/>
              </a:rPr>
              <a:t>MIN 2:46/12:33 </a:t>
            </a:r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19256" cy="1138138"/>
          </a:xfrm>
        </p:spPr>
        <p:txBody>
          <a:bodyPr>
            <a:normAutofit fontScale="90000"/>
          </a:bodyPr>
          <a:lstStyle/>
          <a:p>
            <a:r>
              <a:rPr lang="it-IT" sz="2800" dirty="0" smtClean="0"/>
              <a:t>ARTE NOTA YOUTUBE </a:t>
            </a:r>
            <a:br>
              <a:rPr lang="it-IT" sz="2800" dirty="0" smtClean="0"/>
            </a:br>
            <a:r>
              <a:rPr lang="it-IT" sz="2800" dirty="0" smtClean="0"/>
              <a:t>V</a:t>
            </a:r>
            <a:r>
              <a:rPr lang="en-US" sz="2800" dirty="0" err="1" smtClean="0">
                <a:latin typeface="Arial"/>
              </a:rPr>
              <a:t>ideo</a:t>
            </a:r>
            <a:r>
              <a:rPr lang="en-US" sz="2800" dirty="0" smtClean="0">
                <a:latin typeface="Arial"/>
              </a:rPr>
              <a:t> dal </a:t>
            </a:r>
            <a:r>
              <a:rPr lang="en-US" sz="2800" dirty="0" err="1" smtClean="0">
                <a:latin typeface="Arial"/>
              </a:rPr>
              <a:t>titolo</a:t>
            </a:r>
            <a:r>
              <a:rPr lang="en-US" sz="2800" dirty="0" smtClean="0">
                <a:latin typeface="Arial"/>
              </a:rPr>
              <a:t/>
            </a:r>
            <a:br>
              <a:rPr lang="en-US" sz="2800" dirty="0" smtClean="0">
                <a:latin typeface="Arial"/>
              </a:rPr>
            </a:br>
            <a:r>
              <a:rPr lang="en-US" sz="2800" dirty="0" smtClean="0">
                <a:latin typeface="Arial"/>
              </a:rPr>
              <a:t>‘</a:t>
            </a:r>
            <a:r>
              <a:rPr lang="en-US" sz="2800" dirty="0">
                <a:latin typeface="Arial"/>
              </a:rPr>
              <a:t>Royal High </a:t>
            </a:r>
            <a:r>
              <a:rPr lang="en-US" sz="2800" dirty="0" smtClean="0">
                <a:latin typeface="Arial"/>
              </a:rPr>
              <a:t>School </a:t>
            </a:r>
            <a:r>
              <a:rPr lang="it-IT" sz="2800" dirty="0" smtClean="0">
                <a:latin typeface="Arial"/>
              </a:rPr>
              <a:t>Soccer </a:t>
            </a:r>
            <a:r>
              <a:rPr lang="it-IT" sz="2800" dirty="0">
                <a:latin typeface="Arial"/>
              </a:rPr>
              <a:t>2004</a:t>
            </a:r>
            <a:r>
              <a:rPr lang="it-IT" sz="2800" dirty="0" smtClean="0">
                <a:latin typeface="Arial"/>
              </a:rPr>
              <a:t>,’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77404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it-IT" sz="2800" dirty="0" smtClean="0"/>
              <a:t>OPPOSIZIONE AVANTI ALL’EPO</a:t>
            </a:r>
            <a:endParaRPr lang="it-IT" sz="28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19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187624" y="1484784"/>
            <a:ext cx="7828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BREVETTO EUROPEO EP 2 </a:t>
            </a:r>
            <a:r>
              <a:rPr lang="it-IT" dirty="0"/>
              <a:t>760 277 </a:t>
            </a:r>
            <a:r>
              <a:rPr lang="it-IT" dirty="0" smtClean="0"/>
              <a:t>B1 TITOLARE: ROCKWOOL INTERNATIONAL A/S</a:t>
            </a:r>
          </a:p>
          <a:p>
            <a:r>
              <a:rPr lang="it-IT" dirty="0" smtClean="0"/>
              <a:t>PRIORITA</a:t>
            </a:r>
            <a:r>
              <a:rPr lang="it-IT" dirty="0"/>
              <a:t>’ </a:t>
            </a:r>
            <a:r>
              <a:rPr lang="it-IT" dirty="0" smtClean="0"/>
              <a:t>22-12-2011 - EMENDATO</a:t>
            </a:r>
            <a:endParaRPr lang="it-IT" dirty="0"/>
          </a:p>
          <a:p>
            <a:endParaRPr lang="it-IT" dirty="0"/>
          </a:p>
          <a:p>
            <a:r>
              <a:rPr lang="it-IT" dirty="0" smtClean="0"/>
              <a:t>SISTEMA PER LA CRESCITA DI PIANTE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272" y="3084524"/>
            <a:ext cx="2915680" cy="315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792" y="2564904"/>
            <a:ext cx="3282508" cy="357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3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/>
              </a:rPr>
              <a:t>World Intellectual </a:t>
            </a:r>
            <a:r>
              <a:rPr lang="en-US" sz="2400" b="1" dirty="0">
                <a:latin typeface="Arial"/>
              </a:rPr>
              <a:t>Property Organization </a:t>
            </a:r>
            <a:r>
              <a:rPr lang="en-US" sz="2400" b="1" dirty="0" smtClean="0">
                <a:latin typeface="Arial"/>
              </a:rPr>
              <a:t>(WIPO)</a:t>
            </a:r>
            <a:br>
              <a:rPr lang="en-US" sz="2400" b="1" dirty="0" smtClean="0">
                <a:latin typeface="Arial"/>
              </a:rPr>
            </a:br>
            <a:r>
              <a:rPr lang="en-US" sz="2400" b="1" dirty="0" smtClean="0">
                <a:latin typeface="Arial"/>
              </a:rPr>
              <a:t>STANDING </a:t>
            </a:r>
            <a:r>
              <a:rPr lang="en-US" sz="2400" b="1" dirty="0">
                <a:latin typeface="Arial"/>
              </a:rPr>
              <a:t>COMMITTEE ON THE LAW OF PATENTS</a:t>
            </a:r>
            <a:br>
              <a:rPr lang="en-US" sz="2400" b="1" dirty="0">
                <a:latin typeface="Arial"/>
              </a:rPr>
            </a:br>
            <a:r>
              <a:rPr lang="it-IT" sz="2400" b="1" dirty="0" err="1">
                <a:latin typeface="Arial"/>
              </a:rPr>
              <a:t>Fourth</a:t>
            </a:r>
            <a:r>
              <a:rPr lang="it-IT" sz="2400" b="1" dirty="0">
                <a:latin typeface="Arial"/>
              </a:rPr>
              <a:t> Session</a:t>
            </a:r>
            <a:br>
              <a:rPr lang="it-IT" sz="2400" b="1" dirty="0">
                <a:latin typeface="Arial"/>
              </a:rPr>
            </a:br>
            <a:r>
              <a:rPr lang="it-IT" sz="2400" b="1" dirty="0">
                <a:latin typeface="Arial"/>
              </a:rPr>
              <a:t>Geneva, </a:t>
            </a:r>
            <a:r>
              <a:rPr lang="it-IT" sz="2400" b="1" dirty="0" err="1">
                <a:latin typeface="Arial"/>
              </a:rPr>
              <a:t>November</a:t>
            </a:r>
            <a:r>
              <a:rPr lang="it-IT" sz="2400" b="1" dirty="0">
                <a:latin typeface="Arial"/>
              </a:rPr>
              <a:t> 6 to 10, 2000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60240"/>
            <a:ext cx="8229600" cy="3917032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latin typeface="Times New Roman"/>
              </a:rPr>
              <a:t>DISCLOSURE OF TECHNICAL </a:t>
            </a:r>
            <a:r>
              <a:rPr lang="en-US" sz="2000" dirty="0" smtClean="0">
                <a:latin typeface="Times New Roman"/>
              </a:rPr>
              <a:t>INFORMATION </a:t>
            </a:r>
            <a:r>
              <a:rPr lang="en-US" sz="2000" dirty="0">
                <a:latin typeface="Times New Roman"/>
              </a:rPr>
              <a:t>ON THE INTERNET</a:t>
            </a:r>
          </a:p>
          <a:p>
            <a:pPr marL="0" indent="0" algn="ctr">
              <a:buNone/>
            </a:pPr>
            <a:r>
              <a:rPr lang="en-US" sz="2000" dirty="0">
                <a:latin typeface="Times New Roman"/>
              </a:rPr>
              <a:t>AND ITS IMPACT ON </a:t>
            </a:r>
            <a:r>
              <a:rPr lang="en-US" sz="2000" dirty="0" smtClean="0">
                <a:latin typeface="Times New Roman"/>
              </a:rPr>
              <a:t>PATENTABILITY</a:t>
            </a:r>
          </a:p>
          <a:p>
            <a:pPr marL="0" indent="0">
              <a:buNone/>
            </a:pPr>
            <a:endParaRPr lang="en-US" sz="2000" dirty="0">
              <a:latin typeface="Times New Roman"/>
            </a:endParaRPr>
          </a:p>
          <a:p>
            <a:pPr marL="0" indent="0">
              <a:buNone/>
            </a:pPr>
            <a:r>
              <a:rPr lang="it-IT" sz="2000" dirty="0" err="1">
                <a:latin typeface="Times New Roman"/>
              </a:rPr>
              <a:t>Existing</a:t>
            </a:r>
            <a:r>
              <a:rPr lang="it-IT" sz="2000" dirty="0">
                <a:latin typeface="Times New Roman"/>
              </a:rPr>
              <a:t> </a:t>
            </a:r>
            <a:r>
              <a:rPr lang="it-IT" sz="2000" dirty="0" err="1">
                <a:latin typeface="Times New Roman"/>
              </a:rPr>
              <a:t>Legislation</a:t>
            </a:r>
            <a:r>
              <a:rPr lang="it-IT" sz="2000" dirty="0">
                <a:latin typeface="Times New Roman"/>
              </a:rPr>
              <a:t> and </a:t>
            </a:r>
            <a:r>
              <a:rPr lang="it-IT" sz="2000" dirty="0" err="1" smtClean="0">
                <a:latin typeface="Times New Roman"/>
              </a:rPr>
              <a:t>Practices</a:t>
            </a:r>
            <a:endParaRPr lang="it-IT" sz="2000" dirty="0" smtClean="0">
              <a:latin typeface="Times New Roman"/>
            </a:endParaRPr>
          </a:p>
          <a:p>
            <a:pPr marL="0" indent="0">
              <a:buNone/>
            </a:pPr>
            <a:endParaRPr lang="it-IT" sz="2000" dirty="0" smtClean="0">
              <a:latin typeface="Times New Roman"/>
            </a:endParaRPr>
          </a:p>
          <a:p>
            <a:pPr marL="457200" indent="-457200">
              <a:buAutoNum type="alphaUcPeriod"/>
            </a:pPr>
            <a:r>
              <a:rPr lang="it-IT" sz="2000" dirty="0" smtClean="0">
                <a:latin typeface="Times New Roman"/>
              </a:rPr>
              <a:t>Japan</a:t>
            </a:r>
          </a:p>
          <a:p>
            <a:pPr marL="0" indent="0">
              <a:buNone/>
            </a:pPr>
            <a:endParaRPr lang="en-US" sz="2000" dirty="0" smtClean="0">
              <a:latin typeface="Times New Roman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/>
              </a:rPr>
              <a:t>B</a:t>
            </a:r>
            <a:r>
              <a:rPr lang="en-US" sz="2000" dirty="0">
                <a:latin typeface="Times New Roman"/>
              </a:rPr>
              <a:t>. United States of </a:t>
            </a:r>
            <a:r>
              <a:rPr lang="en-US" sz="2000" dirty="0" smtClean="0">
                <a:latin typeface="Times New Roman"/>
              </a:rPr>
              <a:t>America</a:t>
            </a:r>
          </a:p>
          <a:p>
            <a:pPr marL="0" indent="0">
              <a:buNone/>
            </a:pPr>
            <a:endParaRPr lang="fr-FR" sz="2000" dirty="0" smtClean="0">
              <a:latin typeface="Times New Roman"/>
            </a:endParaRPr>
          </a:p>
          <a:p>
            <a:pPr marL="0" indent="0">
              <a:buNone/>
            </a:pPr>
            <a:r>
              <a:rPr lang="fr-FR" sz="2000" dirty="0" smtClean="0">
                <a:latin typeface="Times New Roman"/>
              </a:rPr>
              <a:t>C</a:t>
            </a:r>
            <a:r>
              <a:rPr lang="fr-FR" sz="2000" dirty="0">
                <a:latin typeface="Times New Roman"/>
              </a:rPr>
              <a:t>. </a:t>
            </a:r>
            <a:r>
              <a:rPr lang="fr-FR" sz="2000" dirty="0" err="1">
                <a:latin typeface="Times New Roman"/>
              </a:rPr>
              <a:t>European</a:t>
            </a:r>
            <a:r>
              <a:rPr lang="fr-FR" sz="2000" dirty="0">
                <a:latin typeface="Times New Roman"/>
              </a:rPr>
              <a:t> Patent </a:t>
            </a:r>
            <a:r>
              <a:rPr lang="fr-FR" sz="2000" dirty="0" smtClean="0">
                <a:latin typeface="Times New Roman"/>
              </a:rPr>
              <a:t>Convention </a:t>
            </a:r>
            <a:r>
              <a:rPr lang="fr-FR" sz="2000" dirty="0">
                <a:latin typeface="Times New Roman"/>
              </a:rPr>
              <a:t>(EPC)</a:t>
            </a:r>
            <a:endParaRPr lang="it-IT" sz="20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91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it-IT" sz="2400" b="1" dirty="0" smtClean="0"/>
              <a:t>ARTE NOTA: RICERCA SU GOOGLE ‘UNI-SLAB’</a:t>
            </a:r>
            <a:br>
              <a:rPr lang="it-IT" sz="2400" b="1" dirty="0" smtClean="0"/>
            </a:br>
            <a:r>
              <a:rPr lang="it-IT" sz="2400" b="1" dirty="0" smtClean="0"/>
              <a:t>ESEMPIO DI AUTO-ANTICIPAZIONE</a:t>
            </a:r>
            <a:endParaRPr lang="it-IT" sz="2400" b="1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20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755576" y="1052735"/>
            <a:ext cx="82011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DATA DI PUBBLICAZIONE: 13-12-2011 INDICATA SU ‘web.archive.com’</a:t>
            </a:r>
          </a:p>
          <a:p>
            <a:r>
              <a:rPr lang="it-IT" dirty="0" smtClean="0"/>
              <a:t>DOCUMENTO 5a: Il documento descrive  tutte le caratteristiche della rivendicazione 1</a:t>
            </a:r>
          </a:p>
          <a:p>
            <a:r>
              <a:rPr lang="it-IT" dirty="0">
                <a:hlinkClick r:id="rId2"/>
              </a:rPr>
              <a:t>http://</a:t>
            </a:r>
            <a:r>
              <a:rPr lang="it-IT" dirty="0" smtClean="0">
                <a:hlinkClick r:id="rId2"/>
              </a:rPr>
              <a:t>www.grodan101.com/growing-tips/grow/what-know-about-uni-slab</a:t>
            </a:r>
            <a:endParaRPr lang="it-IT" dirty="0" smtClean="0"/>
          </a:p>
          <a:p>
            <a:r>
              <a:rPr lang="it-IT" dirty="0">
                <a:hlinkClick r:id="rId3"/>
              </a:rPr>
              <a:t>http://</a:t>
            </a:r>
            <a:r>
              <a:rPr lang="it-IT" dirty="0" smtClean="0">
                <a:hlinkClick r:id="rId3"/>
              </a:rPr>
              <a:t>www.grodan101.com/about-us/grodan-associated-companies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2750325" cy="385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227" y="2269340"/>
            <a:ext cx="3018457" cy="403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79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OPPOSIZIONE AVANTI ALL’EPO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21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403648" y="1172651"/>
            <a:ext cx="64926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BREVETTO EUROPEO EP 2 664 497 B1 TITOLARE THULE SWEDEN AB</a:t>
            </a:r>
          </a:p>
          <a:p>
            <a:r>
              <a:rPr lang="it-IT" dirty="0" smtClean="0"/>
              <a:t>DEPOSITO 18-05-2012 EMENDATO</a:t>
            </a:r>
          </a:p>
          <a:p>
            <a:endParaRPr lang="it-IT" dirty="0"/>
          </a:p>
          <a:p>
            <a:r>
              <a:rPr lang="it-IT" dirty="0" smtClean="0"/>
              <a:t>SUPPORTO DI CARICO PER VEICOLO</a:t>
            </a:r>
            <a:endParaRPr lang="it-IT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92018"/>
            <a:ext cx="3384376" cy="357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079" y="2592018"/>
            <a:ext cx="3207361" cy="35732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23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Arte Nota: </a:t>
            </a:r>
            <a:r>
              <a:rPr lang="it-IT" sz="3600" dirty="0" err="1" smtClean="0"/>
              <a:t>YouTube</a:t>
            </a:r>
            <a:endParaRPr lang="it-IT" sz="36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22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89790" y="3927222"/>
            <a:ext cx="7250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hlinkClick r:id="rId2"/>
              </a:rPr>
              <a:t>https</a:t>
            </a:r>
            <a:r>
              <a:rPr lang="it-IT" sz="2400" dirty="0">
                <a:hlinkClick r:id="rId2"/>
              </a:rPr>
              <a:t>://</a:t>
            </a:r>
            <a:r>
              <a:rPr lang="it-IT" sz="2400" dirty="0" smtClean="0">
                <a:hlinkClick r:id="rId2"/>
              </a:rPr>
              <a:t>www.youtube.com/watch?v=yKZ7kXC-hpc</a:t>
            </a:r>
            <a:endParaRPr lang="it-IT" sz="2400" dirty="0" smtClean="0"/>
          </a:p>
          <a:p>
            <a:r>
              <a:rPr lang="it-IT" sz="2400" dirty="0" smtClean="0"/>
              <a:t>V2 del 29 agosto 2011 m 0.58/2.54</a:t>
            </a:r>
          </a:p>
          <a:p>
            <a:r>
              <a:rPr lang="it-IT" sz="2400" dirty="0" err="1" smtClean="0"/>
              <a:t>Strawman</a:t>
            </a:r>
            <a:r>
              <a:rPr lang="it-IT" sz="2400" dirty="0" smtClean="0"/>
              <a:t> Limited (</a:t>
            </a:r>
            <a:r>
              <a:rPr lang="it-IT" sz="2400" dirty="0" err="1"/>
              <a:t>Movanext</a:t>
            </a:r>
            <a:r>
              <a:rPr lang="it-IT" sz="2400" dirty="0"/>
              <a:t> </a:t>
            </a:r>
            <a:r>
              <a:rPr lang="it-IT" sz="2400" dirty="0" smtClean="0"/>
              <a:t>M2 By Van </a:t>
            </a:r>
            <a:r>
              <a:rPr lang="it-IT" sz="2400" dirty="0" err="1" smtClean="0"/>
              <a:t>Seggeren</a:t>
            </a:r>
            <a:r>
              <a:rPr lang="it-IT" sz="2400" dirty="0" smtClean="0"/>
              <a:t> ?)</a:t>
            </a:r>
            <a:endParaRPr lang="it-IT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60" y="1772816"/>
            <a:ext cx="8614172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513060" y="2391941"/>
            <a:ext cx="205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V1 del 2 aprile 2010</a:t>
            </a:r>
            <a:endParaRPr lang="it-I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76" y="2884170"/>
            <a:ext cx="8376404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581925" y="349085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V3 del 6 luglio 2011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458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2800" dirty="0" smtClean="0"/>
              <a:t>OPPOSIZIONE AVANTI ALL'EPO - </a:t>
            </a:r>
            <a:br>
              <a:rPr lang="it-IT" sz="2800" dirty="0" smtClean="0"/>
            </a:br>
            <a:r>
              <a:rPr lang="it-IT" sz="2800" dirty="0" smtClean="0"/>
              <a:t>DECISONE DI REVOCA DATATA 11-09-2018 </a:t>
            </a:r>
            <a:br>
              <a:rPr lang="it-IT" sz="2800" dirty="0" smtClean="0"/>
            </a:br>
            <a:r>
              <a:rPr lang="it-IT" sz="2800" dirty="0" smtClean="0"/>
              <a:t>REVOCATO PER AUTOANTICIPAZIONE</a:t>
            </a:r>
            <a:endParaRPr lang="it-IT" sz="28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23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214017" y="1340768"/>
            <a:ext cx="67423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BREVETTO EUROPEO EP 2 550 886 B1 TITOLARE BAUER HOCKEY CORP.</a:t>
            </a:r>
          </a:p>
          <a:p>
            <a:r>
              <a:rPr lang="it-IT" dirty="0" smtClean="0"/>
              <a:t>DEPOSITO: 27-07-2012</a:t>
            </a:r>
          </a:p>
          <a:p>
            <a:r>
              <a:rPr lang="it-IT" dirty="0" smtClean="0"/>
              <a:t>PRIORITA' 1: 27-07-2011</a:t>
            </a:r>
          </a:p>
          <a:p>
            <a:r>
              <a:rPr lang="it-IT" dirty="0" smtClean="0"/>
              <a:t>PRIORITA' 2: 16-01-2012</a:t>
            </a:r>
          </a:p>
          <a:p>
            <a:endParaRPr lang="it-IT" dirty="0"/>
          </a:p>
          <a:p>
            <a:r>
              <a:rPr lang="it-IT" dirty="0" smtClean="0"/>
              <a:t>CASCO PER SPORT CON PROTEZIONE DA ROTAZIONE</a:t>
            </a:r>
            <a:endParaRPr lang="it-IT" dirty="0"/>
          </a:p>
        </p:txBody>
      </p:sp>
      <p:pic>
        <p:nvPicPr>
          <p:cNvPr id="7" name="Immagin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3613596" cy="278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68510"/>
            <a:ext cx="3219127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it-IT" sz="2800" dirty="0" smtClean="0"/>
              <a:t>ARTE NOTA: YOUTUBE</a:t>
            </a:r>
            <a:endParaRPr lang="it-IT" sz="28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24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115616" y="5013176"/>
            <a:ext cx="64831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hlinkClick r:id="rId2"/>
              </a:rPr>
              <a:t>https://www.youtube.com/watch?v=-</a:t>
            </a:r>
            <a:r>
              <a:rPr lang="it-IT" dirty="0" smtClean="0">
                <a:hlinkClick r:id="rId2"/>
              </a:rPr>
              <a:t>eHK0eKTl8k</a:t>
            </a:r>
            <a:endParaRPr lang="it-IT" dirty="0" smtClean="0"/>
          </a:p>
          <a:p>
            <a:r>
              <a:rPr lang="it-IT" dirty="0" smtClean="0"/>
              <a:t>D6f del 27 aprile 2012 m 0.25-1.20/3.05</a:t>
            </a:r>
          </a:p>
          <a:p>
            <a:r>
              <a:rPr lang="it-IT" dirty="0" smtClean="0"/>
              <a:t>Rivendicazione della PRIORITA' dubbia sulla base dell'Art. 87(1) EPC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5" y="1772816"/>
            <a:ext cx="3773487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1667"/>
            <a:ext cx="352357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6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2000" dirty="0" smtClean="0"/>
              <a:t>OPPOSIZIONE AVANTI ALL'EPO - DECISIONE DEL 8-12-2016</a:t>
            </a:r>
            <a:br>
              <a:rPr lang="it-IT" sz="2000" dirty="0" smtClean="0"/>
            </a:br>
            <a:r>
              <a:rPr lang="it-IT" sz="2000" dirty="0" smtClean="0"/>
              <a:t>BREVETTO EUROPEO EP2527782 - TITOLARE MITUTOYO CORP.</a:t>
            </a:r>
            <a:br>
              <a:rPr lang="it-IT" sz="2000" dirty="0" smtClean="0"/>
            </a:br>
            <a:r>
              <a:rPr lang="it-IT" sz="2000" dirty="0" smtClean="0"/>
              <a:t>APPELLO IN CORSO</a:t>
            </a:r>
            <a:br>
              <a:rPr lang="it-IT" sz="2000" dirty="0" smtClean="0"/>
            </a:br>
            <a:r>
              <a:rPr lang="it-IT" sz="2000" dirty="0" smtClean="0"/>
              <a:t>PRIORITA' 27-05-2011 MANTENUTO DOPO OPPOSIZIONE</a:t>
            </a:r>
            <a:endParaRPr lang="it-IT" sz="20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25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67544" y="1556792"/>
            <a:ext cx="5640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METODO PER LA MISURAZIONE DELLA SEZIONE DI PROFILI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61" y="2348881"/>
            <a:ext cx="276488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366" y="2348882"/>
            <a:ext cx="3578702" cy="352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9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ARTE NOTA: YOUTUBE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26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051720" y="2924944"/>
            <a:ext cx="506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hlinkClick r:id="rId2"/>
              </a:rPr>
              <a:t>https://</a:t>
            </a:r>
            <a:r>
              <a:rPr lang="it-IT" dirty="0" smtClean="0">
                <a:hlinkClick r:id="rId2"/>
              </a:rPr>
              <a:t>www.youtube.com/watch?v=XqtVzAqWHFw</a:t>
            </a:r>
            <a:endParaRPr lang="it-IT" dirty="0" smtClean="0"/>
          </a:p>
          <a:p>
            <a:r>
              <a:rPr lang="it-IT" dirty="0" smtClean="0"/>
              <a:t>D1 del 29 giugno 2009 m 4:59/6:49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20644"/>
            <a:ext cx="7106431" cy="52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31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498178"/>
          </a:xfrm>
        </p:spPr>
        <p:txBody>
          <a:bodyPr>
            <a:no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OPPOSIZIONE AVANTI ALL'EPO - DECISIONE DEL </a:t>
            </a:r>
            <a:r>
              <a:rPr lang="it-IT" sz="2000" dirty="0" smtClean="0">
                <a:solidFill>
                  <a:srgbClr val="FF0000"/>
                </a:solidFill>
              </a:rPr>
              <a:t>26-02-2016</a:t>
            </a:r>
            <a:br>
              <a:rPr lang="it-IT" sz="2000" dirty="0" smtClean="0">
                <a:solidFill>
                  <a:srgbClr val="FF0000"/>
                </a:solidFill>
              </a:rPr>
            </a:br>
            <a:r>
              <a:rPr lang="it-IT" sz="2000" dirty="0">
                <a:solidFill>
                  <a:srgbClr val="FF0000"/>
                </a:solidFill>
              </a:rPr>
              <a:t>BREVETTO EUROPEO </a:t>
            </a:r>
            <a:r>
              <a:rPr lang="it-IT" sz="2000" dirty="0" smtClean="0">
                <a:solidFill>
                  <a:srgbClr val="FF0000"/>
                </a:solidFill>
              </a:rPr>
              <a:t>EP 2 430 454_B1  </a:t>
            </a:r>
            <a:br>
              <a:rPr lang="it-IT" sz="2000" dirty="0" smtClean="0">
                <a:solidFill>
                  <a:srgbClr val="FF0000"/>
                </a:solidFill>
              </a:rPr>
            </a:br>
            <a:r>
              <a:rPr lang="it-IT" sz="2000" dirty="0" smtClean="0">
                <a:solidFill>
                  <a:srgbClr val="FF0000"/>
                </a:solidFill>
              </a:rPr>
              <a:t>TITOLARE BOARD OF TRUSTEES - LELAND STANFORD JUNIOR UNIV. </a:t>
            </a:r>
            <a:r>
              <a:rPr lang="it-IT" sz="2000" dirty="0">
                <a:solidFill>
                  <a:srgbClr val="FF0000"/>
                </a:solidFill>
              </a:rPr>
              <a:t/>
            </a:r>
            <a:br>
              <a:rPr lang="it-IT" sz="2000" dirty="0">
                <a:solidFill>
                  <a:srgbClr val="FF0000"/>
                </a:solidFill>
              </a:rPr>
            </a:br>
            <a:r>
              <a:rPr lang="it-IT" sz="2000" dirty="0" smtClean="0">
                <a:solidFill>
                  <a:srgbClr val="FF0000"/>
                </a:solidFill>
              </a:rPr>
              <a:t>APPELLO </a:t>
            </a:r>
            <a:r>
              <a:rPr lang="it-IT" sz="2000" dirty="0">
                <a:solidFill>
                  <a:srgbClr val="FF0000"/>
                </a:solidFill>
              </a:rPr>
              <a:t>IN CORSO</a:t>
            </a:r>
            <a:br>
              <a:rPr lang="it-IT" sz="2000" dirty="0">
                <a:solidFill>
                  <a:srgbClr val="FF0000"/>
                </a:solidFill>
              </a:rPr>
            </a:br>
            <a:r>
              <a:rPr lang="it-IT" sz="2000" dirty="0">
                <a:solidFill>
                  <a:srgbClr val="FF0000"/>
                </a:solidFill>
              </a:rPr>
              <a:t>PRIORITA' </a:t>
            </a:r>
            <a:r>
              <a:rPr lang="it-IT" sz="2000" dirty="0" smtClean="0">
                <a:solidFill>
                  <a:srgbClr val="FF0000"/>
                </a:solidFill>
              </a:rPr>
              <a:t>22-08-2009 e 07-05-2010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27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11560" y="2132856"/>
            <a:ext cx="830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RAPPRESENTAZIONE DI EVOLUZIONE DI EMBRIONI, DI OVOCITI E DI CELLULE STEMINALI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28" y="2924944"/>
            <a:ext cx="6121400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34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>
                <a:solidFill>
                  <a:srgbClr val="FF0000"/>
                </a:solidFill>
              </a:rPr>
              <a:t>ARTE NOTA: YOUTUBE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28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051719" y="1268760"/>
            <a:ext cx="4958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hlinkClick r:id="rId2"/>
              </a:rPr>
              <a:t>https://</a:t>
            </a:r>
            <a:r>
              <a:rPr lang="it-IT" dirty="0" smtClean="0">
                <a:hlinkClick r:id="rId2"/>
              </a:rPr>
              <a:t>www.youtube.com/watch?v=6lnr4HWiz9M</a:t>
            </a:r>
            <a:endParaRPr lang="it-IT" dirty="0" smtClean="0"/>
          </a:p>
          <a:p>
            <a:r>
              <a:rPr lang="it-IT" dirty="0" smtClean="0"/>
              <a:t>D10 del 14 aprile 2010 - </a:t>
            </a:r>
            <a:r>
              <a:rPr lang="it-IT" dirty="0" err="1" smtClean="0"/>
              <a:t>Prague</a:t>
            </a:r>
            <a:r>
              <a:rPr lang="it-IT" dirty="0" smtClean="0"/>
              <a:t> </a:t>
            </a:r>
            <a:r>
              <a:rPr lang="it-IT" dirty="0" err="1" smtClean="0"/>
              <a:t>Fertility</a:t>
            </a:r>
            <a:r>
              <a:rPr lang="it-IT" dirty="0" smtClean="0"/>
              <a:t> Centre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72" y="1917775"/>
            <a:ext cx="9213303" cy="345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95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400" dirty="0" smtClean="0"/>
              <a:t>DOMANDA DI BREVETTO DECISIONE DI RIFIUTO DEL 27-03-2012</a:t>
            </a:r>
            <a:br>
              <a:rPr lang="it-IT" sz="2400" dirty="0" smtClean="0"/>
            </a:br>
            <a:r>
              <a:rPr lang="it-IT" sz="2400" dirty="0" smtClean="0"/>
              <a:t>EP2161917 - TITOLARE BROADCOM CORP.</a:t>
            </a:r>
            <a:br>
              <a:rPr lang="it-IT" sz="2400" dirty="0" smtClean="0"/>
            </a:br>
            <a:r>
              <a:rPr lang="it-IT" sz="2400" dirty="0" smtClean="0"/>
              <a:t>PRIORITA': 08-09-2008 e 19-11-2008 DOMANDA RIFIUTATA</a:t>
            </a:r>
            <a:endParaRPr lang="it-IT" sz="24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29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25342" y="1414517"/>
            <a:ext cx="801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SISTEMA E METODO </a:t>
            </a:r>
            <a:r>
              <a:rPr lang="it-IT" dirty="0" smtClean="0"/>
              <a:t>TV PER </a:t>
            </a:r>
            <a:r>
              <a:rPr lang="it-IT" dirty="0" smtClean="0"/>
              <a:t>PRESENTARE </a:t>
            </a:r>
            <a:r>
              <a:rPr lang="it-IT" dirty="0" smtClean="0"/>
              <a:t>VIDEO BASATI </a:t>
            </a:r>
            <a:r>
              <a:rPr lang="it-IT" dirty="0" smtClean="0"/>
              <a:t>SU UNA RETE DI COMPUTER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949" y="2492896"/>
            <a:ext cx="525385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89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D7412B"/>
                </a:solidFill>
                <a:latin typeface="Arial"/>
              </a:rPr>
              <a:t>Notice from the European Patent</a:t>
            </a:r>
            <a:br>
              <a:rPr lang="en-US" b="1" dirty="0">
                <a:solidFill>
                  <a:srgbClr val="D7412B"/>
                </a:solidFill>
                <a:latin typeface="Arial"/>
              </a:rPr>
            </a:br>
            <a:r>
              <a:rPr lang="it-IT" b="1" dirty="0">
                <a:solidFill>
                  <a:srgbClr val="D7412B"/>
                </a:solidFill>
                <a:latin typeface="Arial"/>
              </a:rPr>
              <a:t>Office </a:t>
            </a:r>
            <a:r>
              <a:rPr lang="it-IT" b="1" dirty="0" err="1">
                <a:solidFill>
                  <a:srgbClr val="D7412B"/>
                </a:solidFill>
                <a:latin typeface="Arial"/>
              </a:rPr>
              <a:t>concerning</a:t>
            </a:r>
            <a:r>
              <a:rPr lang="it-IT" b="1" dirty="0">
                <a:solidFill>
                  <a:srgbClr val="D7412B"/>
                </a:solidFill>
                <a:latin typeface="Arial"/>
              </a:rPr>
              <a:t> internet</a:t>
            </a:r>
            <a:br>
              <a:rPr lang="it-IT" b="1" dirty="0">
                <a:solidFill>
                  <a:srgbClr val="D7412B"/>
                </a:solidFill>
                <a:latin typeface="Arial"/>
              </a:rPr>
            </a:br>
            <a:r>
              <a:rPr lang="it-IT" b="1" dirty="0" err="1">
                <a:solidFill>
                  <a:srgbClr val="D7412B"/>
                </a:solidFill>
                <a:latin typeface="Arial"/>
              </a:rPr>
              <a:t>citations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2348880"/>
            <a:ext cx="8291264" cy="1800199"/>
          </a:xfrm>
        </p:spPr>
        <p:txBody>
          <a:bodyPr/>
          <a:lstStyle/>
          <a:p>
            <a:r>
              <a:rPr lang="en-US" dirty="0" smtClean="0"/>
              <a:t>Practice followed </a:t>
            </a:r>
            <a:r>
              <a:rPr lang="en-US" dirty="0"/>
              <a:t>at the EPO when </a:t>
            </a:r>
            <a:r>
              <a:rPr lang="en-US" dirty="0" smtClean="0"/>
              <a:t>citing documents </a:t>
            </a:r>
            <a:r>
              <a:rPr lang="en-US" dirty="0"/>
              <a:t>retrieved from the internet </a:t>
            </a:r>
            <a:r>
              <a:rPr lang="en-US" dirty="0" smtClean="0"/>
              <a:t>in both </a:t>
            </a:r>
            <a:r>
              <a:rPr lang="en-US" dirty="0"/>
              <a:t>the European </a:t>
            </a:r>
            <a:r>
              <a:rPr lang="en-US" dirty="0" smtClean="0"/>
              <a:t>and </a:t>
            </a:r>
            <a:r>
              <a:rPr lang="en-US" dirty="0"/>
              <a:t>the </a:t>
            </a:r>
            <a:r>
              <a:rPr lang="en-US" dirty="0" smtClean="0"/>
              <a:t>PCT procedure</a:t>
            </a:r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3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0" y="4150820"/>
            <a:ext cx="9246890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Notice from the European </a:t>
            </a:r>
            <a:r>
              <a:rPr lang="en-US" sz="2000" dirty="0" smtClean="0"/>
              <a:t>Patent Office </a:t>
            </a:r>
            <a:r>
              <a:rPr lang="en-US" sz="2000" dirty="0"/>
              <a:t>concerning </a:t>
            </a:r>
            <a:r>
              <a:rPr lang="en-US" sz="2000" dirty="0" smtClean="0"/>
              <a:t>internet citations </a:t>
            </a:r>
            <a:r>
              <a:rPr lang="it-IT" sz="2000" dirty="0" smtClean="0"/>
              <a:t>OJ </a:t>
            </a:r>
            <a:r>
              <a:rPr lang="it-IT" sz="2000" dirty="0"/>
              <a:t>EPO 2009, 456</a:t>
            </a:r>
            <a:endParaRPr lang="it-IT" sz="2000" dirty="0" smtClean="0"/>
          </a:p>
          <a:p>
            <a:endParaRPr lang="it-IT" dirty="0"/>
          </a:p>
          <a:p>
            <a:r>
              <a:rPr lang="en-GB" sz="2000" dirty="0" smtClean="0"/>
              <a:t>Online publication date: 2.8.2016 - Official Journal EPO – Pages 2012-218</a:t>
            </a:r>
          </a:p>
          <a:p>
            <a:endParaRPr lang="en-GB" sz="2000" dirty="0" smtClean="0"/>
          </a:p>
          <a:p>
            <a:r>
              <a:rPr lang="en-GB" sz="2000" dirty="0" smtClean="0"/>
              <a:t>In addition: Guidelines for Examination 2016 - Part G - IV, 7.5.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76713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prstClr val="black"/>
                </a:solidFill>
              </a:rPr>
              <a:t>ARTE NOTA: </a:t>
            </a:r>
            <a:r>
              <a:rPr lang="it-IT" dirty="0" smtClean="0">
                <a:solidFill>
                  <a:prstClr val="black"/>
                </a:solidFill>
              </a:rPr>
              <a:t>APPLE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ARTE NOTA: SONY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30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25880" y="3647346"/>
            <a:ext cx="87849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hlinkClick r:id="rId2"/>
              </a:rPr>
              <a:t>https://</a:t>
            </a:r>
            <a:r>
              <a:rPr lang="it-IT" sz="1400" dirty="0">
                <a:hlinkClick r:id="rId2"/>
              </a:rPr>
              <a:t>www.apple.com/newsroom/2007/06/20YouTube-Live-on-Apple-TV-Today-Coming-to-iPhone-on-June-29</a:t>
            </a:r>
            <a:r>
              <a:rPr lang="it-IT" sz="1600" dirty="0" smtClean="0">
                <a:hlinkClick r:id="rId2"/>
              </a:rPr>
              <a:t>/</a:t>
            </a:r>
            <a:endParaRPr lang="it-IT" sz="1600" dirty="0" smtClean="0"/>
          </a:p>
          <a:p>
            <a:endParaRPr lang="it-IT" sz="1600" dirty="0"/>
          </a:p>
          <a:p>
            <a:r>
              <a:rPr lang="it-IT" dirty="0" smtClean="0"/>
              <a:t>D3 del 20 giugno 2007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03880" y="1326247"/>
            <a:ext cx="79314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3333"/>
                </a:solidFill>
                <a:latin typeface="ElizabethSerif"/>
              </a:rPr>
              <a:t>CUPERTINO, Calif., June 20 /PRNewswire-</a:t>
            </a:r>
            <a:r>
              <a:rPr lang="en-US" sz="2000" dirty="0" err="1">
                <a:solidFill>
                  <a:srgbClr val="333333"/>
                </a:solidFill>
                <a:latin typeface="ElizabethSerif"/>
              </a:rPr>
              <a:t>FirstCall</a:t>
            </a:r>
            <a:r>
              <a:rPr lang="en-US" sz="2000" dirty="0">
                <a:solidFill>
                  <a:srgbClr val="333333"/>
                </a:solidFill>
                <a:latin typeface="ElizabethSerif"/>
              </a:rPr>
              <a:t>/ — </a:t>
            </a:r>
            <a:endParaRPr lang="en-US" sz="2000" dirty="0" smtClean="0">
              <a:solidFill>
                <a:srgbClr val="333333"/>
              </a:solidFill>
              <a:latin typeface="ElizabethSerif"/>
            </a:endParaRPr>
          </a:p>
          <a:p>
            <a:r>
              <a:rPr lang="en-US" sz="2000" dirty="0" smtClean="0">
                <a:solidFill>
                  <a:srgbClr val="333333"/>
                </a:solidFill>
                <a:latin typeface="ElizabethSerif"/>
              </a:rPr>
              <a:t>Apple(R</a:t>
            </a:r>
            <a:r>
              <a:rPr lang="en-US" sz="2000" dirty="0">
                <a:solidFill>
                  <a:srgbClr val="333333"/>
                </a:solidFill>
                <a:latin typeface="ElizabethSerif"/>
              </a:rPr>
              <a:t>) today announced that iPhone(TM) users will be able to enjoy YouTube's originally-created content on their iPhones when they begin shipping on June </a:t>
            </a:r>
            <a:r>
              <a:rPr lang="en-US" sz="2000" dirty="0" smtClean="0">
                <a:solidFill>
                  <a:srgbClr val="333333"/>
                </a:solidFill>
                <a:latin typeface="ElizabethSerif"/>
              </a:rPr>
              <a:t>29 [2007]. </a:t>
            </a:r>
            <a:r>
              <a:rPr lang="en-US" sz="2000" dirty="0">
                <a:solidFill>
                  <a:srgbClr val="333333"/>
                </a:solidFill>
                <a:latin typeface="ElizabethSerif"/>
              </a:rPr>
              <a:t>A new Apple-designed application on iPhone will wirelessly stream YouTube's content to iPhone over Wi-Fi or EDGE networks and play it on iPhone's stunning 3.5 inch display.</a:t>
            </a:r>
            <a:endParaRPr lang="it-IT" sz="2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25879" y="4749532"/>
            <a:ext cx="793149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invisible"/>
              </a:rPr>
              <a:t>"YOUTUBE </a:t>
            </a:r>
            <a:r>
              <a:rPr lang="en-US" sz="1400" dirty="0">
                <a:latin typeface="invisible"/>
              </a:rPr>
              <a:t>CONTENT NOW AVAILABLE ON </a:t>
            </a:r>
            <a:r>
              <a:rPr lang="en-US" sz="1400" dirty="0" smtClean="0">
                <a:latin typeface="invisible"/>
              </a:rPr>
              <a:t>SONY </a:t>
            </a:r>
            <a:r>
              <a:rPr lang="it-IT" sz="1400" dirty="0" smtClean="0">
                <a:latin typeface="invisible"/>
              </a:rPr>
              <a:t>BRAVIA </a:t>
            </a:r>
            <a:r>
              <a:rPr lang="it-IT" sz="1400" dirty="0">
                <a:latin typeface="invisible"/>
              </a:rPr>
              <a:t>INTERNET VIDEO LINK</a:t>
            </a:r>
            <a:r>
              <a:rPr lang="it-IT" sz="1400" dirty="0" smtClean="0">
                <a:latin typeface="invisible"/>
              </a:rPr>
              <a:t>"</a:t>
            </a:r>
          </a:p>
          <a:p>
            <a:r>
              <a:rPr lang="it-IT" dirty="0">
                <a:hlinkClick r:id="rId3"/>
              </a:rPr>
              <a:t>https://</a:t>
            </a:r>
            <a:r>
              <a:rPr lang="it-IT" dirty="0" smtClean="0">
                <a:hlinkClick r:id="rId3"/>
              </a:rPr>
              <a:t>www.youtube.com/watch?v=3rJwVK4Auts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/>
              <a:t>D2 </a:t>
            </a:r>
            <a:r>
              <a:rPr lang="it-IT" dirty="0" smtClean="0"/>
              <a:t>del 15 </a:t>
            </a:r>
            <a:r>
              <a:rPr lang="it-IT" dirty="0" err="1"/>
              <a:t>gen</a:t>
            </a:r>
            <a:r>
              <a:rPr lang="it-IT" dirty="0"/>
              <a:t> 2008 - Caricato da </a:t>
            </a:r>
            <a:r>
              <a:rPr lang="it-IT" dirty="0" err="1" smtClean="0"/>
              <a:t>avingusa</a:t>
            </a:r>
            <a:r>
              <a:rPr lang="it-IT" dirty="0" smtClean="0"/>
              <a:t> </a:t>
            </a:r>
          </a:p>
          <a:p>
            <a:r>
              <a:rPr lang="it-IT" dirty="0" smtClean="0"/>
              <a:t>Sony </a:t>
            </a:r>
            <a:r>
              <a:rPr lang="it-IT" dirty="0" err="1"/>
              <a:t>bolsters</a:t>
            </a:r>
            <a:r>
              <a:rPr lang="it-IT" dirty="0"/>
              <a:t> BRAVIA internet video link </a:t>
            </a:r>
            <a:r>
              <a:rPr lang="it-IT" dirty="0" err="1"/>
              <a:t>content</a:t>
            </a:r>
            <a:r>
              <a:rPr lang="it-IT" dirty="0"/>
              <a:t> with CBS.</a:t>
            </a:r>
          </a:p>
        </p:txBody>
      </p:sp>
    </p:spTree>
    <p:extLst>
      <p:ext uri="{BB962C8B-B14F-4D97-AF65-F5344CB8AC3E}">
        <p14:creationId xmlns:p14="http://schemas.microsoft.com/office/powerpoint/2010/main" val="217999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1417638"/>
          </a:xfrm>
        </p:spPr>
        <p:txBody>
          <a:bodyPr>
            <a:normAutofit/>
          </a:bodyPr>
          <a:lstStyle/>
          <a:p>
            <a:r>
              <a:rPr lang="it-IT" sz="1800" dirty="0">
                <a:solidFill>
                  <a:prstClr val="black"/>
                </a:solidFill>
              </a:rPr>
              <a:t>OPPOSIZIONE AVANTI AL TRIBUNALE TEDESCO - </a:t>
            </a:r>
            <a:r>
              <a:rPr lang="it-IT" sz="1800" dirty="0" smtClean="0">
                <a:solidFill>
                  <a:prstClr val="black"/>
                </a:solidFill>
              </a:rPr>
              <a:t>DECISIONE </a:t>
            </a:r>
            <a:r>
              <a:rPr lang="it-IT" sz="1800" dirty="0">
                <a:solidFill>
                  <a:prstClr val="black"/>
                </a:solidFill>
              </a:rPr>
              <a:t>DEL </a:t>
            </a:r>
            <a:r>
              <a:rPr lang="it-IT" sz="1800" dirty="0" smtClean="0">
                <a:solidFill>
                  <a:prstClr val="black"/>
                </a:solidFill>
              </a:rPr>
              <a:t>21-10-2015</a:t>
            </a:r>
            <a:br>
              <a:rPr lang="it-IT" sz="1800" dirty="0" smtClean="0">
                <a:solidFill>
                  <a:prstClr val="black"/>
                </a:solidFill>
              </a:rPr>
            </a:br>
            <a:r>
              <a:rPr lang="it-IT" sz="1800" b="1" dirty="0" smtClean="0">
                <a:solidFill>
                  <a:prstClr val="black"/>
                </a:solidFill>
              </a:rPr>
              <a:t>BREVETTO TEDESCO 602007009551 REVOCATO</a:t>
            </a:r>
            <a:r>
              <a:rPr lang="it-IT" sz="1800" dirty="0" smtClean="0">
                <a:solidFill>
                  <a:prstClr val="black"/>
                </a:solidFill>
              </a:rPr>
              <a:t/>
            </a:r>
            <a:br>
              <a:rPr lang="it-IT" sz="1800" dirty="0" smtClean="0">
                <a:solidFill>
                  <a:prstClr val="black"/>
                </a:solidFill>
              </a:rPr>
            </a:br>
            <a:r>
              <a:rPr lang="it-IT" sz="1800" dirty="0" smtClean="0">
                <a:solidFill>
                  <a:prstClr val="black"/>
                </a:solidFill>
              </a:rPr>
              <a:t>BREVETTO EUROPEO EP2059868 (DE 602007009551) - TITOLARE APPLE INC.</a:t>
            </a:r>
            <a:br>
              <a:rPr lang="it-IT" sz="1800" dirty="0" smtClean="0">
                <a:solidFill>
                  <a:prstClr val="black"/>
                </a:solidFill>
              </a:rPr>
            </a:br>
            <a:r>
              <a:rPr lang="it-IT" sz="1800" dirty="0" smtClean="0">
                <a:solidFill>
                  <a:prstClr val="black"/>
                </a:solidFill>
              </a:rPr>
              <a:t>PRIORITA': 06-09-2006, 06-01-2007, 07-01-2007, 08-01-2007, 29-06-2007, 30-08-2007</a:t>
            </a:r>
            <a:endParaRPr lang="it-IT" sz="18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31</a:t>
            </a:fld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1" y="1773079"/>
            <a:ext cx="3264873" cy="453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83568" y="1340768"/>
            <a:ext cx="4254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DISPOSITIVO PORTATILE PER GESTIRE FOTO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357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32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27384"/>
            <a:ext cx="91344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4" y="692697"/>
            <a:ext cx="4846284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3408414"/>
            <a:ext cx="5033937" cy="297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475656" y="2996952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.........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603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ARTE NOTA: PRESENTAZIONE ALLA "APPLE CONVENTION 2007"</a:t>
            </a:r>
            <a:br>
              <a:rPr lang="it-IT" sz="2400" dirty="0" smtClean="0"/>
            </a:br>
            <a:r>
              <a:rPr lang="it-IT" sz="2400" dirty="0" smtClean="0"/>
              <a:t>AUTO-ANTICIPAZIONE</a:t>
            </a:r>
            <a:endParaRPr lang="it-IT" sz="24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33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187624" y="2060848"/>
            <a:ext cx="69638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hlinkClick r:id="rId2"/>
              </a:rPr>
              <a:t>https://</a:t>
            </a:r>
            <a:r>
              <a:rPr lang="it-IT" dirty="0" smtClean="0">
                <a:hlinkClick r:id="rId2"/>
              </a:rPr>
              <a:t>www.youtube.com/watch?v=s72uTrA5EDY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Registrazione Video del 9 gennaio 2007</a:t>
            </a:r>
          </a:p>
          <a:p>
            <a:r>
              <a:rPr lang="it-IT" dirty="0" smtClean="0"/>
              <a:t>MACWORLD 2007 SAN FRANCISCO  </a:t>
            </a:r>
            <a:r>
              <a:rPr lang="it-IT" dirty="0"/>
              <a:t>(33:00-33:40 + </a:t>
            </a:r>
            <a:r>
              <a:rPr lang="it-IT" dirty="0" smtClean="0"/>
              <a:t>42:30-42:48)/51:18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619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34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475656" y="1916832"/>
            <a:ext cx="56489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/>
              <a:t>IN CASO DI NUOVA PRESUNTA INVENZIONE </a:t>
            </a:r>
          </a:p>
          <a:p>
            <a:pPr algn="ctr"/>
            <a:r>
              <a:rPr lang="it-IT" sz="2400" dirty="0" smtClean="0"/>
              <a:t>SEMBREREBBE CHE LA RICERCA</a:t>
            </a:r>
          </a:p>
          <a:p>
            <a:pPr algn="ctr"/>
            <a:r>
              <a:rPr lang="it-IT" sz="2400" dirty="0" smtClean="0"/>
              <a:t>SU DOCUMENTI BREVETTUALI E/O </a:t>
            </a:r>
          </a:p>
          <a:p>
            <a:pPr algn="ctr"/>
            <a:r>
              <a:rPr lang="it-IT" sz="2400" dirty="0" smtClean="0"/>
              <a:t>SU RIVISTE SCIENTIFICHE</a:t>
            </a:r>
          </a:p>
          <a:p>
            <a:pPr algn="ctr"/>
            <a:r>
              <a:rPr lang="it-IT" sz="2400" dirty="0" smtClean="0"/>
              <a:t>NON SIA SUFFICIENTE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94176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35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381949" y="2147352"/>
            <a:ext cx="647311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/>
              <a:t>IN PASSATO ERANO TIPICI I CASI DI </a:t>
            </a:r>
          </a:p>
          <a:p>
            <a:pPr algn="ctr"/>
            <a:r>
              <a:rPr lang="it-IT" sz="2400" dirty="0" smtClean="0"/>
              <a:t>AUTO-ANTICIPAZIONE </a:t>
            </a:r>
          </a:p>
          <a:p>
            <a:pPr algn="ctr"/>
            <a:r>
              <a:rPr lang="it-IT" sz="2400" dirty="0" smtClean="0"/>
              <a:t>IN PARTICOLARE SU RIVISTE SCIENTIFICHE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 smtClean="0"/>
              <a:t>ATTUALMENTE SONO MOLTO FREQUENTI I CASI DI</a:t>
            </a:r>
          </a:p>
          <a:p>
            <a:pPr algn="ctr"/>
            <a:r>
              <a:rPr lang="it-IT" sz="2400" dirty="0" smtClean="0"/>
              <a:t>ANTICIPAZIONE DA PARTE DI ALTRI</a:t>
            </a:r>
          </a:p>
          <a:p>
            <a:pPr algn="ctr"/>
            <a:r>
              <a:rPr lang="it-IT" sz="2400" dirty="0" smtClean="0"/>
              <a:t>IN </a:t>
            </a:r>
            <a:r>
              <a:rPr lang="it-IT" sz="2400" smtClean="0"/>
              <a:t>PARTICOLARE SUI SOCIAL MEDIA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56736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36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073719" y="2132856"/>
            <a:ext cx="69343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/>
              <a:t>SEMBRA CHE I CASI DI ANTICIPAZIONE SUL WEB </a:t>
            </a:r>
          </a:p>
          <a:p>
            <a:pPr algn="ctr"/>
            <a:r>
              <a:rPr lang="it-IT" sz="2400" dirty="0" smtClean="0"/>
              <a:t>SIANO TECNOLOGICAMENTE TRASVERSALI</a:t>
            </a:r>
          </a:p>
          <a:p>
            <a:pPr algn="ctr"/>
            <a:r>
              <a:rPr lang="it-IT" sz="2400" dirty="0" smtClean="0"/>
              <a:t>IN ALTRE PAROLE SEMBRA NON RIGUARDINO</a:t>
            </a:r>
          </a:p>
          <a:p>
            <a:pPr algn="ctr"/>
            <a:r>
              <a:rPr lang="it-IT" sz="2400" dirty="0" smtClean="0"/>
              <a:t>IL SOLO SETTORE INFORMATICO</a:t>
            </a:r>
          </a:p>
          <a:p>
            <a:pPr algn="ctr"/>
            <a:r>
              <a:rPr lang="it-IT" sz="2400" dirty="0" smtClean="0"/>
              <a:t>MA RIGUARDINO MOLTEPLICI SETTORI TECNOLOGICI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53213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4</a:t>
            </a:fld>
            <a:endParaRPr lang="it-IT"/>
          </a:p>
        </p:txBody>
      </p:sp>
      <p:sp>
        <p:nvSpPr>
          <p:cNvPr id="7" name="Titolo 6"/>
          <p:cNvSpPr txBox="1">
            <a:spLocks noGrp="1"/>
          </p:cNvSpPr>
          <p:nvPr>
            <p:ph type="title"/>
          </p:nvPr>
        </p:nvSpPr>
        <p:spPr>
          <a:xfrm>
            <a:off x="457200" y="245973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ea typeface="Calibri"/>
                <a:cs typeface="Times New Roman"/>
              </a:rPr>
              <a:t>Notice from the </a:t>
            </a:r>
            <a:r>
              <a:rPr lang="en-US" sz="2400" b="1" dirty="0" smtClean="0">
                <a:ea typeface="Calibri"/>
                <a:cs typeface="Times New Roman"/>
              </a:rPr>
              <a:t>EPO  concerning</a:t>
            </a:r>
            <a:br>
              <a:rPr lang="en-US" sz="2400" b="1" dirty="0" smtClean="0">
                <a:ea typeface="Calibri"/>
                <a:cs typeface="Times New Roman"/>
              </a:rPr>
            </a:br>
            <a:r>
              <a:rPr lang="it-IT" sz="2400" b="1" dirty="0" smtClean="0">
                <a:ea typeface="Calibri"/>
                <a:cs typeface="Times New Roman"/>
              </a:rPr>
              <a:t>INTERNET CITATIONS</a:t>
            </a:r>
            <a:endParaRPr lang="it-IT" sz="2400" dirty="0">
              <a:ea typeface="Calibri"/>
              <a:cs typeface="Times New Roman"/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Internet </a:t>
            </a:r>
            <a:r>
              <a:rPr lang="it-IT" dirty="0" err="1" smtClean="0"/>
              <a:t>disclosures</a:t>
            </a:r>
            <a:endParaRPr lang="it-IT" dirty="0" smtClean="0"/>
          </a:p>
          <a:p>
            <a:pPr lvl="1"/>
            <a:r>
              <a:rPr lang="en-US" dirty="0"/>
              <a:t>As a matter of principle, disclosures </a:t>
            </a:r>
            <a:r>
              <a:rPr lang="en-US" dirty="0" smtClean="0"/>
              <a:t>on the </a:t>
            </a:r>
            <a:r>
              <a:rPr lang="en-US" dirty="0"/>
              <a:t>internet form part of the state of </a:t>
            </a:r>
            <a:r>
              <a:rPr lang="en-US" dirty="0" smtClean="0"/>
              <a:t>the art </a:t>
            </a:r>
            <a:r>
              <a:rPr lang="en-US" dirty="0"/>
              <a:t>according to Art. 54(2) EPC </a:t>
            </a:r>
            <a:r>
              <a:rPr lang="en-US" dirty="0" smtClean="0"/>
              <a:t>and Art</a:t>
            </a:r>
            <a:r>
              <a:rPr lang="en-US" dirty="0"/>
              <a:t>. 33(2) </a:t>
            </a:r>
            <a:r>
              <a:rPr lang="en-US" dirty="0" smtClean="0"/>
              <a:t>PCT.</a:t>
            </a:r>
          </a:p>
          <a:p>
            <a:pPr lvl="1"/>
            <a:r>
              <a:rPr lang="en-US" dirty="0" smtClean="0"/>
              <a:t>Information disclosed </a:t>
            </a:r>
            <a:r>
              <a:rPr lang="en-US" dirty="0"/>
              <a:t>on the internet or in </a:t>
            </a:r>
            <a:r>
              <a:rPr lang="en-US" dirty="0" smtClean="0"/>
              <a:t>online databases </a:t>
            </a:r>
            <a:r>
              <a:rPr lang="en-US" dirty="0"/>
              <a:t>is considered to be </a:t>
            </a:r>
            <a:r>
              <a:rPr lang="en-US" dirty="0" smtClean="0"/>
              <a:t>publicly available </a:t>
            </a:r>
            <a:r>
              <a:rPr lang="en-US" dirty="0"/>
              <a:t>as of the date the </a:t>
            </a:r>
            <a:r>
              <a:rPr lang="en-US" dirty="0" smtClean="0"/>
              <a:t>information was </a:t>
            </a:r>
            <a:r>
              <a:rPr lang="en-US" dirty="0"/>
              <a:t>publicly posted</a:t>
            </a:r>
            <a:r>
              <a:rPr lang="en-US" dirty="0" smtClean="0"/>
              <a:t>.</a:t>
            </a:r>
            <a:endParaRPr lang="it-IT" dirty="0"/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For the sake of a valid </a:t>
            </a:r>
            <a:r>
              <a:rPr lang="en-US" dirty="0" smtClean="0">
                <a:solidFill>
                  <a:srgbClr val="FF0000"/>
                </a:solidFill>
              </a:rPr>
              <a:t>patent it </a:t>
            </a:r>
            <a:r>
              <a:rPr lang="en-US" dirty="0">
                <a:solidFill>
                  <a:srgbClr val="FF0000"/>
                </a:solidFill>
              </a:rPr>
              <a:t>is hence often crucial to </a:t>
            </a:r>
            <a:r>
              <a:rPr lang="en-US" dirty="0" smtClean="0">
                <a:solidFill>
                  <a:srgbClr val="FF0000"/>
                </a:solidFill>
              </a:rPr>
              <a:t>cite publications </a:t>
            </a:r>
            <a:r>
              <a:rPr lang="en-US" dirty="0">
                <a:solidFill>
                  <a:srgbClr val="FF0000"/>
                </a:solidFill>
              </a:rPr>
              <a:t>only obtainable from </a:t>
            </a:r>
            <a:r>
              <a:rPr lang="en-US" dirty="0" smtClean="0">
                <a:solidFill>
                  <a:srgbClr val="FF0000"/>
                </a:solidFill>
              </a:rPr>
              <a:t>such internet </a:t>
            </a:r>
            <a:r>
              <a:rPr lang="en-US" dirty="0">
                <a:solidFill>
                  <a:srgbClr val="FF0000"/>
                </a:solidFill>
              </a:rPr>
              <a:t>websites.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6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5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899593" y="-27384"/>
            <a:ext cx="7272808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000" b="1" dirty="0">
                <a:ea typeface="Calibri"/>
                <a:cs typeface="Times New Roman"/>
              </a:rPr>
              <a:t>Notice from the EPO  concerning</a:t>
            </a:r>
            <a:br>
              <a:rPr lang="en-US" sz="2000" b="1" dirty="0">
                <a:ea typeface="Calibri"/>
                <a:cs typeface="Times New Roman"/>
              </a:rPr>
            </a:br>
            <a:r>
              <a:rPr lang="en-US" sz="2000" b="1" dirty="0">
                <a:ea typeface="Calibri"/>
                <a:cs typeface="Times New Roman"/>
              </a:rPr>
              <a:t>INTERNET CITATIONS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51520" y="980728"/>
            <a:ext cx="87129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ea typeface="Calibri"/>
                <a:cs typeface="Times New Roman"/>
              </a:rPr>
              <a:t> </a:t>
            </a:r>
            <a:r>
              <a:rPr lang="it-IT" sz="2400" b="1" dirty="0" err="1">
                <a:ea typeface="Calibri"/>
                <a:cs typeface="Times New Roman"/>
              </a:rPr>
              <a:t>Establishing</a:t>
            </a:r>
            <a:r>
              <a:rPr lang="it-IT" sz="2400" b="1" dirty="0">
                <a:ea typeface="Calibri"/>
                <a:cs typeface="Times New Roman"/>
              </a:rPr>
              <a:t> the </a:t>
            </a:r>
            <a:r>
              <a:rPr lang="it-IT" sz="2400" b="1" dirty="0" err="1">
                <a:ea typeface="Calibri"/>
                <a:cs typeface="Times New Roman"/>
              </a:rPr>
              <a:t>publication</a:t>
            </a:r>
            <a:r>
              <a:rPr lang="it-IT" sz="2400" b="1" dirty="0">
                <a:ea typeface="Calibri"/>
                <a:cs typeface="Times New Roman"/>
              </a:rPr>
              <a:t> </a:t>
            </a:r>
            <a:r>
              <a:rPr lang="it-IT" sz="2400" b="1" dirty="0" smtClean="0">
                <a:ea typeface="Calibri"/>
                <a:cs typeface="Times New Roman"/>
              </a:rPr>
              <a:t>date.</a:t>
            </a:r>
          </a:p>
          <a:p>
            <a:endParaRPr lang="it-IT" sz="2000" b="1" dirty="0">
              <a:cs typeface="Times New Roman"/>
            </a:endParaRPr>
          </a:p>
          <a:p>
            <a:r>
              <a:rPr lang="it-IT" sz="2400" b="1" dirty="0" smtClean="0"/>
              <a:t> </a:t>
            </a:r>
            <a:r>
              <a:rPr lang="it-IT" sz="2400" b="1" dirty="0"/>
              <a:t>Standard of </a:t>
            </a:r>
            <a:r>
              <a:rPr lang="it-IT" sz="2400" b="1" dirty="0" err="1" smtClean="0"/>
              <a:t>proof</a:t>
            </a:r>
            <a:r>
              <a:rPr lang="it-IT" sz="2400" b="1" dirty="0" smtClean="0"/>
              <a:t>.</a:t>
            </a:r>
            <a:endParaRPr lang="it-IT" sz="2400" dirty="0"/>
          </a:p>
          <a:p>
            <a:endParaRPr lang="it-IT" sz="2000" dirty="0" smtClean="0"/>
          </a:p>
          <a:p>
            <a:r>
              <a:rPr lang="it-IT" sz="2400" b="1" dirty="0" smtClean="0"/>
              <a:t> </a:t>
            </a:r>
            <a:r>
              <a:rPr lang="it-IT" sz="2400" b="1" dirty="0" err="1"/>
              <a:t>Burden</a:t>
            </a:r>
            <a:r>
              <a:rPr lang="it-IT" sz="2400" b="1" dirty="0"/>
              <a:t> of </a:t>
            </a:r>
            <a:r>
              <a:rPr lang="it-IT" sz="2400" b="1" dirty="0" err="1" smtClean="0"/>
              <a:t>proof</a:t>
            </a:r>
            <a:r>
              <a:rPr lang="it-IT" sz="2400" b="1" dirty="0" smtClean="0"/>
              <a:t>.</a:t>
            </a:r>
            <a:endParaRPr lang="it-IT" sz="2400" dirty="0"/>
          </a:p>
          <a:p>
            <a:endParaRPr lang="it-IT" sz="2000" dirty="0" smtClean="0"/>
          </a:p>
          <a:p>
            <a:pPr algn="just">
              <a:spcAft>
                <a:spcPts val="0"/>
              </a:spcAft>
            </a:pPr>
            <a:r>
              <a:rPr lang="en-US" sz="2400" b="1" dirty="0" smtClean="0">
                <a:ea typeface="Calibri"/>
                <a:cs typeface="Times New Roman"/>
              </a:rPr>
              <a:t> </a:t>
            </a:r>
            <a:r>
              <a:rPr lang="en-US" sz="2400" b="1" dirty="0">
                <a:ea typeface="Calibri"/>
                <a:cs typeface="Times New Roman"/>
              </a:rPr>
              <a:t>Disclosures which have no date or an unreliable </a:t>
            </a:r>
            <a:r>
              <a:rPr lang="en-US" sz="2400" b="1" dirty="0" smtClean="0">
                <a:ea typeface="Calibri"/>
                <a:cs typeface="Times New Roman"/>
              </a:rPr>
              <a:t>date: E</a:t>
            </a:r>
            <a:r>
              <a:rPr lang="it-IT" sz="2400" b="1" dirty="0" err="1" smtClean="0"/>
              <a:t>vidence</a:t>
            </a:r>
            <a:r>
              <a:rPr lang="it-IT" sz="2400" b="1" dirty="0" smtClean="0"/>
              <a:t> </a:t>
            </a:r>
            <a:r>
              <a:rPr lang="it-IT" sz="2400" b="1" dirty="0" err="1"/>
              <a:t>may</a:t>
            </a:r>
            <a:r>
              <a:rPr lang="it-IT" sz="2400" b="1" dirty="0"/>
              <a:t> </a:t>
            </a:r>
            <a:r>
              <a:rPr lang="it-IT" sz="2400" b="1" dirty="0" smtClean="0"/>
              <a:t>come </a:t>
            </a:r>
            <a:r>
              <a:rPr lang="en-US" sz="2400" b="1" dirty="0" smtClean="0"/>
              <a:t>from </a:t>
            </a:r>
            <a:r>
              <a:rPr lang="en-US" sz="2400" b="1" dirty="0"/>
              <a:t>an internet archiving service, </a:t>
            </a:r>
            <a:r>
              <a:rPr lang="en-US" sz="2400" b="1" dirty="0" smtClean="0"/>
              <a:t>the most </a:t>
            </a:r>
            <a:r>
              <a:rPr lang="en-US" sz="2400" b="1" dirty="0"/>
              <a:t>prominent being the </a:t>
            </a:r>
            <a:r>
              <a:rPr lang="en-US" sz="2400" b="1" dirty="0" smtClean="0"/>
              <a:t>internet archive </a:t>
            </a:r>
            <a:r>
              <a:rPr lang="en-US" sz="2400" b="1" dirty="0"/>
              <a:t>accessible through </a:t>
            </a:r>
            <a:r>
              <a:rPr lang="en-US" sz="2400" b="1" dirty="0" smtClean="0"/>
              <a:t>the so called </a:t>
            </a:r>
            <a:r>
              <a:rPr lang="it-IT" sz="2400" b="1" dirty="0" smtClean="0"/>
              <a:t>"</a:t>
            </a:r>
            <a:r>
              <a:rPr lang="it-IT" sz="2400" b="1" dirty="0" err="1" smtClean="0"/>
              <a:t>Wayback</a:t>
            </a:r>
            <a:r>
              <a:rPr lang="it-IT" sz="2400" b="1" dirty="0" smtClean="0"/>
              <a:t> </a:t>
            </a:r>
            <a:r>
              <a:rPr lang="it-IT" sz="2400" b="1" dirty="0"/>
              <a:t>Machine</a:t>
            </a:r>
            <a:r>
              <a:rPr lang="it-IT" sz="2400" b="1" dirty="0" smtClean="0"/>
              <a:t>" (</a:t>
            </a:r>
            <a:r>
              <a:rPr lang="it-IT" sz="2400" b="1" i="1" dirty="0">
                <a:hlinkClick r:id="rId2"/>
              </a:rPr>
              <a:t>www.archive.org</a:t>
            </a:r>
            <a:r>
              <a:rPr lang="it-IT" sz="2400" b="1" dirty="0" smtClean="0"/>
              <a:t>).</a:t>
            </a:r>
          </a:p>
          <a:p>
            <a:endParaRPr lang="it-IT" sz="2400" b="1" dirty="0">
              <a:ea typeface="Calibri"/>
              <a:cs typeface="Times New Roman"/>
            </a:endParaRPr>
          </a:p>
          <a:p>
            <a:r>
              <a:rPr lang="en-US" sz="2400" b="1" dirty="0" smtClean="0">
                <a:ea typeface="Calibri"/>
                <a:cs typeface="Times New Roman"/>
              </a:rPr>
              <a:t> Internet </a:t>
            </a:r>
            <a:r>
              <a:rPr lang="en-US" sz="2400" b="1" dirty="0">
                <a:ea typeface="Calibri"/>
                <a:cs typeface="Times New Roman"/>
              </a:rPr>
              <a:t>disclosures submitted by a party to opposition </a:t>
            </a:r>
            <a:r>
              <a:rPr lang="en-US" sz="2400" b="1" dirty="0" smtClean="0">
                <a:ea typeface="Calibri"/>
                <a:cs typeface="Times New Roman"/>
              </a:rPr>
              <a:t>proceedings are </a:t>
            </a:r>
            <a:r>
              <a:rPr lang="en-US" sz="2400" b="1" dirty="0">
                <a:ea typeface="Calibri"/>
                <a:cs typeface="Times New Roman"/>
              </a:rPr>
              <a:t>assessed according to the same principles as are applied in examination </a:t>
            </a:r>
            <a:r>
              <a:rPr lang="en-US" sz="2400" b="1" dirty="0" smtClean="0">
                <a:ea typeface="Calibri"/>
                <a:cs typeface="Times New Roman"/>
              </a:rPr>
              <a:t>proceedings</a:t>
            </a:r>
            <a:r>
              <a:rPr lang="it-IT" sz="2400" dirty="0" smtClean="0"/>
              <a:t>.</a:t>
            </a:r>
            <a:endParaRPr lang="it-IT" sz="2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111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USPTO – AIA</a:t>
            </a:r>
            <a:br>
              <a:rPr lang="it-IT" dirty="0" smtClean="0"/>
            </a:br>
            <a:r>
              <a:rPr lang="it-IT" dirty="0" smtClean="0"/>
              <a:t>(America </a:t>
            </a:r>
            <a:r>
              <a:rPr lang="it-IT" dirty="0" err="1" smtClean="0"/>
              <a:t>Invents</a:t>
            </a:r>
            <a:r>
              <a:rPr lang="it-IT" dirty="0" smtClean="0"/>
              <a:t> </a:t>
            </a:r>
            <a:r>
              <a:rPr lang="it-IT" dirty="0" err="1" smtClean="0"/>
              <a:t>Act</a:t>
            </a:r>
            <a:r>
              <a:rPr lang="it-IT" dirty="0" smtClean="0"/>
              <a:t> 35 U.S.C. 102)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person shall be </a:t>
            </a:r>
            <a:r>
              <a:rPr lang="en-US" dirty="0" smtClean="0"/>
              <a:t>entitled to </a:t>
            </a:r>
            <a:r>
              <a:rPr lang="en-US" dirty="0"/>
              <a:t>a patent unless—</a:t>
            </a:r>
          </a:p>
          <a:p>
            <a:r>
              <a:rPr lang="en-US" dirty="0"/>
              <a:t>(1) the claimed invention was patented, described in </a:t>
            </a:r>
            <a:r>
              <a:rPr lang="en-US" dirty="0" smtClean="0"/>
              <a:t>a </a:t>
            </a:r>
            <a:r>
              <a:rPr lang="en-US" b="1" dirty="0" smtClean="0"/>
              <a:t>printed </a:t>
            </a:r>
            <a:r>
              <a:rPr lang="en-US" b="1" dirty="0"/>
              <a:t>publication</a:t>
            </a:r>
            <a:r>
              <a:rPr lang="en-US" dirty="0"/>
              <a:t>, or in public use, on sale, or </a:t>
            </a:r>
            <a:r>
              <a:rPr lang="en-US" dirty="0" smtClean="0"/>
              <a:t>otherwise available </a:t>
            </a:r>
            <a:r>
              <a:rPr lang="en-US" dirty="0"/>
              <a:t>to the public before </a:t>
            </a:r>
            <a:r>
              <a:rPr lang="en-US" b="1" dirty="0"/>
              <a:t>the effective filing date </a:t>
            </a:r>
            <a:r>
              <a:rPr lang="en-US" dirty="0"/>
              <a:t>of </a:t>
            </a:r>
            <a:r>
              <a:rPr lang="en-US" dirty="0" smtClean="0"/>
              <a:t>the claimed </a:t>
            </a:r>
            <a:r>
              <a:rPr lang="en-US" dirty="0"/>
              <a:t>invention</a:t>
            </a:r>
            <a:r>
              <a:rPr lang="en-US" dirty="0" smtClean="0"/>
              <a:t>; or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6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83568" y="5589240"/>
            <a:ext cx="498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 smtClean="0"/>
              <a:t>NB: applications </a:t>
            </a:r>
            <a:r>
              <a:rPr lang="en-US" b="1" dirty="0"/>
              <a:t>filed on or after March 16, </a:t>
            </a:r>
            <a:r>
              <a:rPr lang="en-US" b="1" dirty="0" smtClean="0"/>
              <a:t>2013.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2337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USPTO – </a:t>
            </a:r>
            <a:r>
              <a:rPr lang="it-IT" dirty="0" err="1" smtClean="0"/>
              <a:t>pre</a:t>
            </a:r>
            <a:r>
              <a:rPr lang="it-IT" dirty="0" smtClean="0"/>
              <a:t>-AIA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(35 U.S.C. </a:t>
            </a:r>
            <a:r>
              <a:rPr lang="it-IT" dirty="0" smtClean="0"/>
              <a:t>102)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person shall be entitled to a patent unless —</a:t>
            </a:r>
          </a:p>
          <a:p>
            <a:r>
              <a:rPr lang="en-US" dirty="0"/>
              <a:t>(a) the invention was known or used by others in </a:t>
            </a:r>
            <a:r>
              <a:rPr lang="en-US" dirty="0" smtClean="0"/>
              <a:t>this country</a:t>
            </a:r>
            <a:r>
              <a:rPr lang="en-US" dirty="0"/>
              <a:t>, or patented or described in a </a:t>
            </a:r>
            <a:r>
              <a:rPr lang="en-US" b="1" dirty="0"/>
              <a:t>printed publication </a:t>
            </a:r>
            <a:r>
              <a:rPr lang="en-US" dirty="0"/>
              <a:t>in </a:t>
            </a:r>
            <a:r>
              <a:rPr lang="en-US" dirty="0" smtClean="0"/>
              <a:t>this or </a:t>
            </a:r>
            <a:r>
              <a:rPr lang="en-US" dirty="0"/>
              <a:t>a foreign country, </a:t>
            </a:r>
            <a:r>
              <a:rPr lang="en-US" b="1" dirty="0"/>
              <a:t>before the invention thereof by the </a:t>
            </a:r>
            <a:r>
              <a:rPr lang="en-US" b="1" dirty="0" smtClean="0"/>
              <a:t>applicant for </a:t>
            </a:r>
            <a:r>
              <a:rPr lang="en-US" b="1" dirty="0"/>
              <a:t>patent</a:t>
            </a:r>
            <a:r>
              <a:rPr lang="en-US" dirty="0"/>
              <a:t>, or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726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USPTO </a:t>
            </a:r>
            <a:r>
              <a:rPr lang="en-US" dirty="0"/>
              <a:t>Manual of Patent Examining </a:t>
            </a:r>
            <a:r>
              <a:rPr lang="en-US" dirty="0" smtClean="0"/>
              <a:t>Procedure (MPEP 2128 + ...)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8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5496" y="1268760"/>
            <a:ext cx="91085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  <a:ea typeface="Calibri"/>
                <a:cs typeface="Times New Roman"/>
              </a:rPr>
              <a:t>A REFERENCE IS A “PRINTED PUBLICATION” IF IT IS ACCESSIBLE TO THE </a:t>
            </a:r>
            <a:r>
              <a:rPr lang="en-US" sz="2000" b="1" dirty="0" smtClean="0">
                <a:latin typeface="+mj-lt"/>
                <a:ea typeface="Calibri"/>
                <a:cs typeface="Times New Roman"/>
              </a:rPr>
              <a:t>PUBLIC</a:t>
            </a:r>
          </a:p>
          <a:p>
            <a:r>
              <a:rPr lang="en-US" sz="2000" b="1" dirty="0">
                <a:latin typeface="+mj-lt"/>
              </a:rPr>
              <a:t>to the extent that persons interested and ordinarily skilled in the subject matter or art, </a:t>
            </a:r>
            <a:r>
              <a:rPr lang="en-US" sz="2000" b="1" dirty="0" smtClean="0">
                <a:latin typeface="+mj-lt"/>
              </a:rPr>
              <a:t>exercising reasonable </a:t>
            </a:r>
            <a:r>
              <a:rPr lang="en-US" sz="2000" b="1" dirty="0">
                <a:latin typeface="+mj-lt"/>
              </a:rPr>
              <a:t>diligence, can locate </a:t>
            </a:r>
            <a:r>
              <a:rPr lang="en-US" sz="2000" b="1" dirty="0" smtClean="0">
                <a:latin typeface="+mj-lt"/>
              </a:rPr>
              <a:t>it.</a:t>
            </a:r>
            <a:endParaRPr lang="en-US" sz="2000" b="1" dirty="0" smtClean="0">
              <a:latin typeface="+mj-lt"/>
              <a:ea typeface="Calibri"/>
              <a:cs typeface="Times New Roman"/>
            </a:endParaRPr>
          </a:p>
          <a:p>
            <a:endParaRPr lang="en-US" sz="2000" b="1" dirty="0">
              <a:latin typeface="+mj-lt"/>
              <a:cs typeface="Times New Roman"/>
            </a:endParaRPr>
          </a:p>
          <a:p>
            <a:r>
              <a:rPr lang="en-US" sz="2000" b="1" dirty="0">
                <a:latin typeface="+mj-lt"/>
              </a:rPr>
              <a:t>For Internet search engines, such as Google®, Yahoo®, and Bing®, </a:t>
            </a:r>
            <a:endParaRPr lang="en-US" sz="2000" b="1" dirty="0" smtClean="0">
              <a:latin typeface="+mj-lt"/>
            </a:endParaRPr>
          </a:p>
          <a:p>
            <a:r>
              <a:rPr lang="en-US" sz="2000" b="1" dirty="0" smtClean="0">
                <a:latin typeface="+mj-lt"/>
              </a:rPr>
              <a:t>print </a:t>
            </a:r>
            <a:r>
              <a:rPr lang="en-US" sz="2000" b="1" dirty="0">
                <a:latin typeface="+mj-lt"/>
              </a:rPr>
              <a:t>out the first page and any of the following pages that include </a:t>
            </a:r>
            <a:endParaRPr lang="en-US" sz="2000" b="1" dirty="0" smtClean="0">
              <a:latin typeface="+mj-lt"/>
            </a:endParaRPr>
          </a:p>
          <a:p>
            <a:r>
              <a:rPr lang="en-US" sz="2000" b="1" dirty="0" smtClean="0">
                <a:latin typeface="+mj-lt"/>
              </a:rPr>
              <a:t>names </a:t>
            </a:r>
            <a:r>
              <a:rPr lang="en-US" sz="2000" b="1" dirty="0">
                <a:latin typeface="+mj-lt"/>
              </a:rPr>
              <a:t>of any Web pages reviewed during the search. </a:t>
            </a:r>
            <a:endParaRPr lang="en-US" sz="2000" b="1" dirty="0" smtClean="0">
              <a:latin typeface="+mj-lt"/>
            </a:endParaRPr>
          </a:p>
          <a:p>
            <a:endParaRPr lang="en-US" sz="2000" b="1" dirty="0">
              <a:latin typeface="+mj-lt"/>
            </a:endParaRPr>
          </a:p>
          <a:p>
            <a:r>
              <a:rPr lang="en-US" sz="2000" b="1" dirty="0">
                <a:latin typeface="+mj-lt"/>
              </a:rPr>
              <a:t>Prior art disclosures on the Internet or on an online database are </a:t>
            </a:r>
            <a:r>
              <a:rPr lang="en-US" sz="2000" b="1" dirty="0" smtClean="0">
                <a:latin typeface="+mj-lt"/>
              </a:rPr>
              <a:t>considered</a:t>
            </a:r>
          </a:p>
          <a:p>
            <a:r>
              <a:rPr lang="en-US" sz="2000" b="1" dirty="0" smtClean="0">
                <a:latin typeface="+mj-lt"/>
              </a:rPr>
              <a:t>to </a:t>
            </a:r>
            <a:r>
              <a:rPr lang="en-US" sz="2000" b="1" dirty="0">
                <a:latin typeface="+mj-lt"/>
              </a:rPr>
              <a:t>be publicly available as of the date the item was publicly posted</a:t>
            </a:r>
            <a:r>
              <a:rPr lang="en-US" sz="2000" b="1" dirty="0" smtClean="0">
                <a:latin typeface="+mj-lt"/>
              </a:rPr>
              <a:t>.</a:t>
            </a:r>
          </a:p>
          <a:p>
            <a:endParaRPr lang="en-US" sz="2000" b="1" dirty="0">
              <a:latin typeface="+mj-lt"/>
            </a:endParaRPr>
          </a:p>
          <a:p>
            <a:r>
              <a:rPr lang="en-US" sz="2000" b="1" dirty="0">
                <a:latin typeface="+mj-lt"/>
                <a:ea typeface="Calibri"/>
                <a:cs typeface="Times New Roman"/>
              </a:rPr>
              <a:t>An electronic publication, like any publication, may be relied upon for all </a:t>
            </a:r>
            <a:r>
              <a:rPr lang="en-US" sz="2000" b="1" dirty="0" smtClean="0">
                <a:latin typeface="+mj-lt"/>
                <a:ea typeface="Calibri"/>
                <a:cs typeface="Times New Roman"/>
              </a:rPr>
              <a:t>that</a:t>
            </a:r>
          </a:p>
          <a:p>
            <a:r>
              <a:rPr lang="en-US" sz="2000" b="1" dirty="0" smtClean="0">
                <a:latin typeface="+mj-lt"/>
                <a:ea typeface="Calibri"/>
                <a:cs typeface="Times New Roman"/>
              </a:rPr>
              <a:t>it </a:t>
            </a:r>
            <a:r>
              <a:rPr lang="en-US" sz="2000" b="1" dirty="0">
                <a:latin typeface="+mj-lt"/>
                <a:ea typeface="Calibri"/>
                <a:cs typeface="Times New Roman"/>
              </a:rPr>
              <a:t>would have reasonably suggested to one having ordinary skill in the art</a:t>
            </a:r>
            <a:r>
              <a:rPr lang="en-US" sz="2000" b="1" dirty="0" smtClean="0">
                <a:latin typeface="+mj-lt"/>
                <a:ea typeface="Calibri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895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r>
              <a:rPr lang="it-IT" sz="2400" dirty="0" smtClean="0"/>
              <a:t>ESEMPI USA</a:t>
            </a:r>
            <a:br>
              <a:rPr lang="it-IT" sz="2400" dirty="0" smtClean="0"/>
            </a:br>
            <a:r>
              <a:rPr lang="it-IT" sz="2400" dirty="0" err="1" smtClean="0"/>
              <a:t>Patent</a:t>
            </a:r>
            <a:r>
              <a:rPr lang="it-IT" sz="2400" dirty="0" smtClean="0"/>
              <a:t> Trial and Appeal Board (PTAB)</a:t>
            </a:r>
            <a:br>
              <a:rPr lang="it-IT" sz="2400" dirty="0" smtClean="0"/>
            </a:br>
            <a:r>
              <a:rPr lang="en-US" sz="2400" dirty="0" smtClean="0"/>
              <a:t>Post-Grant Review 35 </a:t>
            </a:r>
            <a:r>
              <a:rPr lang="en-US" sz="2400" dirty="0"/>
              <a:t>U.S.C. § 324(a) - </a:t>
            </a:r>
            <a:r>
              <a:rPr lang="en-US" sz="2400" dirty="0" smtClean="0"/>
              <a:t>PGR2018-00020 - Instituted</a:t>
            </a:r>
            <a:endParaRPr lang="it-IT" sz="24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 Giuseppe Masciopinto segreteria@sicpi.org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SICPI - AL &amp; PARTNERS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DC1-B391-46B1-B88A-22EFBD3685A2}" type="slidenum">
              <a:rPr lang="it-IT" smtClean="0"/>
              <a:t>9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755576" y="1556792"/>
            <a:ext cx="66852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BREVETTO US 9,811,184 B2 TITOLARE: DODOCASE VR, INC.  </a:t>
            </a:r>
          </a:p>
          <a:p>
            <a:r>
              <a:rPr lang="it-IT" dirty="0" smtClean="0"/>
              <a:t>PRIORITA’ 14-05-2015 (16-07-2014)</a:t>
            </a:r>
          </a:p>
          <a:p>
            <a:endParaRPr lang="it-IT" dirty="0"/>
          </a:p>
          <a:p>
            <a:r>
              <a:rPr lang="it-IT" dirty="0" smtClean="0"/>
              <a:t>VISORE DI REALTA’ VIRTUALE E MECCANISMO DI GESTIONE COMANDI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2495"/>
            <a:ext cx="3190875" cy="353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41" y="2924943"/>
            <a:ext cx="3570067" cy="317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58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2995</TotalTime>
  <Words>1616</Words>
  <Application>Microsoft Office PowerPoint</Application>
  <PresentationFormat>Presentazione su schermo (4:3)</PresentationFormat>
  <Paragraphs>291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7" baseType="lpstr">
      <vt:lpstr>Tema di Office</vt:lpstr>
      <vt:lpstr>Divulgazione sui Social Media e Brevettazione </vt:lpstr>
      <vt:lpstr>World Intellectual Property Organization (WIPO) STANDING COMMITTEE ON THE LAW OF PATENTS Fourth Session Geneva, November 6 to 10, 2000</vt:lpstr>
      <vt:lpstr>Notice from the European Patent Office concerning internet citations</vt:lpstr>
      <vt:lpstr>Notice from the EPO  concerning INTERNET CITATIONS</vt:lpstr>
      <vt:lpstr>Presentazione standard di PowerPoint</vt:lpstr>
      <vt:lpstr>USPTO – AIA (America Invents Act 35 U.S.C. 102)</vt:lpstr>
      <vt:lpstr>USPTO – pre-AIA (35 U.S.C. 102)</vt:lpstr>
      <vt:lpstr>USPTO Manual of Patent Examining Procedure (MPEP 2128 + ...)</vt:lpstr>
      <vt:lpstr>ESEMPI USA Patent Trial and Appeal Board (PTAB) Post-Grant Review 35 U.S.C. § 324(a) - PGR2018-00020 - Instituted</vt:lpstr>
      <vt:lpstr>VARIANTE BREVETTO US 9,811,184 B2</vt:lpstr>
      <vt:lpstr>Arte nota:  pagina web datata, 28-6-2014, e  commento datato 7-7-2014  GOOGLE CARDBOARD</vt:lpstr>
      <vt:lpstr>PTAB  REQUEST OF INTER PARTES REVIEW  22-12-2017 UNDER 35 U.S.C. §§ 311-319 - IPR2018-00396 - Denied Institution </vt:lpstr>
      <vt:lpstr>ARTE NOTA YOUTUBE - PARTE MECCANICA</vt:lpstr>
      <vt:lpstr>ARTE NOTA YOUTUBE - PARTE ELETTRONICA</vt:lpstr>
      <vt:lpstr>US CORTE APPELLO FEDERALE 27-07-2018 2017-1894 e 2017-1936 - VACATED AND REMANDED</vt:lpstr>
      <vt:lpstr>ARTE NOTA: CATALOGO GOPRO 2009 E YOUTUBE</vt:lpstr>
      <vt:lpstr>PTAB APPELLO CONTRO RIFIUTO BREVETTO 3-10-2017</vt:lpstr>
      <vt:lpstr>ARTE NOTA YOUTUBE  Video dal titolo ‘Royal High School Soccer 2004,’</vt:lpstr>
      <vt:lpstr>OPPOSIZIONE AVANTI ALL’EPO</vt:lpstr>
      <vt:lpstr>ARTE NOTA: RICERCA SU GOOGLE ‘UNI-SLAB’ ESEMPIO DI AUTO-ANTICIPAZIONE</vt:lpstr>
      <vt:lpstr>OPPOSIZIONE AVANTI ALL’EPO</vt:lpstr>
      <vt:lpstr>Arte Nota: YouTube</vt:lpstr>
      <vt:lpstr>OPPOSIZIONE AVANTI ALL'EPO -  DECISONE DI REVOCA DATATA 11-09-2018  REVOCATO PER AUTOANTICIPAZIONE</vt:lpstr>
      <vt:lpstr>ARTE NOTA: YOUTUBE</vt:lpstr>
      <vt:lpstr>OPPOSIZIONE AVANTI ALL'EPO - DECISIONE DEL 8-12-2016 BREVETTO EUROPEO EP2527782 - TITOLARE MITUTOYO CORP. APPELLO IN CORSO PRIORITA' 27-05-2011 MANTENUTO DOPO OPPOSIZIONE</vt:lpstr>
      <vt:lpstr>ARTE NOTA: YOUTUBE</vt:lpstr>
      <vt:lpstr>OPPOSIZIONE AVANTI ALL'EPO - DECISIONE DEL 26-02-2016 BREVETTO EUROPEO EP 2 430 454_B1   TITOLARE BOARD OF TRUSTEES - LELAND STANFORD JUNIOR UNIV.  APPELLO IN CORSO PRIORITA' 22-08-2009 e 07-05-2010</vt:lpstr>
      <vt:lpstr>ARTE NOTA: YOUTUBE</vt:lpstr>
      <vt:lpstr>DOMANDA DI BREVETTO DECISIONE DI RIFIUTO DEL 27-03-2012 EP2161917 - TITOLARE BROADCOM CORP. PRIORITA': 08-09-2008 e 19-11-2008 DOMANDA RIFIUTATA</vt:lpstr>
      <vt:lpstr>ARTE NOTA: APPLE ARTE NOTA: SONY</vt:lpstr>
      <vt:lpstr>OPPOSIZIONE AVANTI AL TRIBUNALE TEDESCO - DECISIONE DEL 21-10-2015 BREVETTO TEDESCO 602007009551 REVOCATO BREVETTO EUROPEO EP2059868 (DE 602007009551) - TITOLARE APPLE INC. PRIORITA': 06-09-2006, 06-01-2007, 07-01-2007, 08-01-2007, 29-06-2007, 30-08-2007</vt:lpstr>
      <vt:lpstr>Presentazione standard di PowerPoint</vt:lpstr>
      <vt:lpstr>ARTE NOTA: PRESENTAZIONE ALLA "APPLE CONVENTION 2007" AUTO-ANTICIPAZIONE</vt:lpstr>
      <vt:lpstr>CONCLUSIONI</vt:lpstr>
      <vt:lpstr>CONCLUSIONI</vt:lpstr>
      <vt:lpstr>CONCLUSIONI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Masciopinto</dc:creator>
  <cp:lastModifiedBy>Gian Giuseppe MASCIOPINTO</cp:lastModifiedBy>
  <cp:revision>139</cp:revision>
  <cp:lastPrinted>2018-10-21T14:27:01Z</cp:lastPrinted>
  <dcterms:created xsi:type="dcterms:W3CDTF">2017-02-26T09:33:41Z</dcterms:created>
  <dcterms:modified xsi:type="dcterms:W3CDTF">2018-10-21T14:59:13Z</dcterms:modified>
</cp:coreProperties>
</file>